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0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2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charts/chart23.xml" ContentType="application/vnd.openxmlformats-officedocument.drawingml.chart+xml"/>
  <Override PartName="/ppt/theme/themeOverride2.xml" ContentType="application/vnd.openxmlformats-officedocument.themeOverride+xml"/>
  <Override PartName="/ppt/notesSlides/notesSlide37.xml" ContentType="application/vnd.openxmlformats-officedocument.presentationml.notesSl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15" r:id="rId4"/>
  </p:sldMasterIdLst>
  <p:notesMasterIdLst>
    <p:notesMasterId r:id="rId51"/>
  </p:notesMasterIdLst>
  <p:sldIdLst>
    <p:sldId id="3492" r:id="rId5"/>
    <p:sldId id="3493" r:id="rId6"/>
    <p:sldId id="298" r:id="rId7"/>
    <p:sldId id="299" r:id="rId8"/>
    <p:sldId id="3494" r:id="rId9"/>
    <p:sldId id="2332" r:id="rId10"/>
    <p:sldId id="673" r:id="rId11"/>
    <p:sldId id="3725" r:id="rId12"/>
    <p:sldId id="3721" r:id="rId13"/>
    <p:sldId id="3718" r:id="rId14"/>
    <p:sldId id="2543" r:id="rId15"/>
    <p:sldId id="2548" r:id="rId16"/>
    <p:sldId id="3513" r:id="rId17"/>
    <p:sldId id="3729" r:id="rId18"/>
    <p:sldId id="3515" r:id="rId19"/>
    <p:sldId id="3727" r:id="rId20"/>
    <p:sldId id="3726" r:id="rId21"/>
    <p:sldId id="3730" r:id="rId22"/>
    <p:sldId id="3731" r:id="rId23"/>
    <p:sldId id="3516" r:id="rId24"/>
    <p:sldId id="3737" r:id="rId25"/>
    <p:sldId id="3733" r:id="rId26"/>
    <p:sldId id="3732" r:id="rId27"/>
    <p:sldId id="3734" r:id="rId28"/>
    <p:sldId id="3751" r:id="rId29"/>
    <p:sldId id="3735" r:id="rId30"/>
    <p:sldId id="3736" r:id="rId31"/>
    <p:sldId id="3743" r:id="rId32"/>
    <p:sldId id="3744" r:id="rId33"/>
    <p:sldId id="3746" r:id="rId34"/>
    <p:sldId id="3745" r:id="rId35"/>
    <p:sldId id="3742" r:id="rId36"/>
    <p:sldId id="3738" r:id="rId37"/>
    <p:sldId id="3739" r:id="rId38"/>
    <p:sldId id="3740" r:id="rId39"/>
    <p:sldId id="3752" r:id="rId40"/>
    <p:sldId id="3741" r:id="rId41"/>
    <p:sldId id="3521" r:id="rId42"/>
    <p:sldId id="2341" r:id="rId43"/>
    <p:sldId id="3754" r:id="rId44"/>
    <p:sldId id="3747" r:id="rId45"/>
    <p:sldId id="3618" r:id="rId46"/>
    <p:sldId id="3753" r:id="rId47"/>
    <p:sldId id="3724" r:id="rId48"/>
    <p:sldId id="3480" r:id="rId49"/>
    <p:sldId id="372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2" autoAdjust="0"/>
    <p:restoredTop sz="87774" autoAdjust="0"/>
  </p:normalViewPr>
  <p:slideViewPr>
    <p:cSldViewPr snapToGrid="0">
      <p:cViewPr varScale="1">
        <p:scale>
          <a:sx n="63" d="100"/>
          <a:sy n="63" d="100"/>
        </p:scale>
        <p:origin x="10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 TIME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D-4392-AC3D-B1FE23BD0E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 TIME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5D-4392-AC3D-B1FE23BD0E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8682207"/>
        <c:axId val="1851976767"/>
      </c:barChart>
      <c:catAx>
        <c:axId val="185868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976767"/>
        <c:crosses val="autoZero"/>
        <c:auto val="1"/>
        <c:lblAlgn val="ctr"/>
        <c:lblOffset val="100"/>
        <c:noMultiLvlLbl val="0"/>
      </c:catAx>
      <c:valAx>
        <c:axId val="1851976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58682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155659517529294"/>
          <c:y val="1.8537773511224598E-2"/>
          <c:w val="0.37563535753733618"/>
          <c:h val="6.01363426481185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Contest Players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50% of their time +</c:v>
                </c:pt>
              </c:strCache>
            </c:strRef>
          </c:cat>
          <c:val>
            <c:numRef>
              <c:f>Sheet1!$B$2:$B$2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Contest Players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50% of their time +</c:v>
                </c:pt>
              </c:strCache>
            </c:strRef>
          </c:cat>
          <c:val>
            <c:numRef>
              <c:f>Sheet1!$C$2:$C$2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3-4829-9AA5-48A2E4FC6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623693565325211E-2"/>
          <c:w val="0.97916666666666663"/>
          <c:h val="0.951876539865659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FFA-48FF-997E-C3C01EB253A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FFA-48FF-997E-C3C01EB253A2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FFA-48FF-997E-C3C01EB253A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FFA-48FF-997E-C3C01EB253A2}"/>
              </c:ext>
            </c:extLst>
          </c:dPt>
          <c:dLbls>
            <c:dLbl>
              <c:idx val="0"/>
              <c:layout>
                <c:manualLayout>
                  <c:x val="-0.15924804951980168"/>
                  <c:y val="6.95925223803556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4608CF1F-E0AD-4E37-AA65-AA762591A8A9}" type="PERCENTAGE">
                      <a:rPr lang="en-US" sz="2000"/>
                      <a:pPr>
                        <a:defRPr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226582013140928E-2"/>
                      <c:h val="0.10499300578905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FA-48FF-997E-C3C01EB253A2}"/>
                </c:ext>
              </c:extLst>
            </c:dLbl>
            <c:dLbl>
              <c:idx val="1"/>
              <c:layout>
                <c:manualLayout>
                  <c:x val="-9.999049498968772E-2"/>
                  <c:y val="-0.455049757913097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18018C2F-10CC-4C5B-B27B-2EF0224B5FED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758400866648614E-2"/>
                      <c:h val="7.257291347837523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FA-48FF-997E-C3C01EB253A2}"/>
                </c:ext>
              </c:extLst>
            </c:dLbl>
            <c:dLbl>
              <c:idx val="2"/>
              <c:layout>
                <c:manualLayout>
                  <c:x val="0.18356453511385176"/>
                  <c:y val="-3.19894748677028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24F6B49E-C927-4E93-B599-FAA55C1E95CE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547325809346386E-2"/>
                      <c:h val="9.93624717944975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FA-48FF-997E-C3C01EB253A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D68E6E6-6C7A-498B-833E-DC2B1D9AFCE8}" type="PERCENTAGE">
                      <a:rPr lang="en-US" sz="200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FA-48FF-997E-C3C01EB25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 music playlist with no hosts </c:v>
                </c:pt>
                <c:pt idx="1">
                  <c:v>A local radio station – playing a lot of music with a host giving a brief introduction of the songs</c:v>
                </c:pt>
                <c:pt idx="2">
                  <c:v>A local radio station with entertaining personalities who add something positive in addition to the music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0.28999999999999998</c:v>
                </c:pt>
                <c:pt idx="2">
                  <c:v>0.34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FA-48FF-997E-C3C01EB253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623693565325211E-2"/>
          <c:w val="0.97916666666666663"/>
          <c:h val="0.951876539865659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FFA-48FF-997E-C3C01EB253A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FFA-48FF-997E-C3C01EB253A2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FFA-48FF-997E-C3C01EB253A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FFA-48FF-997E-C3C01EB253A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8A06-4352-BEDF-B0873B67AB2E}"/>
              </c:ext>
            </c:extLst>
          </c:dPt>
          <c:dLbls>
            <c:dLbl>
              <c:idx val="0"/>
              <c:layout>
                <c:manualLayout>
                  <c:x val="-0.18901305441553312"/>
                  <c:y val="6.95925223803556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4608CF1F-E0AD-4E37-AA65-AA762591A8A9}" type="PERCENTAGE">
                      <a:rPr lang="en-US" sz="2000"/>
                      <a:pPr>
                        <a:defRPr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226582013140928E-2"/>
                      <c:h val="0.10499300578905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FA-48FF-997E-C3C01EB253A2}"/>
                </c:ext>
              </c:extLst>
            </c:dLbl>
            <c:dLbl>
              <c:idx val="1"/>
              <c:layout>
                <c:manualLayout>
                  <c:x val="-2.3924371367263182E-2"/>
                  <c:y val="-0.455049757913097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18018C2F-10CC-4C5B-B27B-2EF0224B5FED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758400866648614E-2"/>
                      <c:h val="7.257291347837523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FA-48FF-997E-C3C01EB253A2}"/>
                </c:ext>
              </c:extLst>
            </c:dLbl>
            <c:dLbl>
              <c:idx val="2"/>
              <c:layout>
                <c:manualLayout>
                  <c:x val="0.1604139757505052"/>
                  <c:y val="-0.246305941396680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24F6B49E-C927-4E93-B599-FAA55C1E95CE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547325809346386E-2"/>
                      <c:h val="9.93624717944975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FA-48FF-997E-C3C01EB253A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D68E6E6-6C7A-498B-833E-DC2B1D9AFCE8}" type="PERCENTAGE">
                      <a:rPr lang="en-US" sz="200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FA-48FF-997E-C3C01EB25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Streaming from your phone</c:v>
                </c:pt>
                <c:pt idx="1">
                  <c:v>AM/FM radio</c:v>
                </c:pt>
                <c:pt idx="2">
                  <c:v>Smart Speaker</c:v>
                </c:pt>
                <c:pt idx="3">
                  <c:v>Streaming from your computer</c:v>
                </c:pt>
                <c:pt idx="4">
                  <c:v>Other 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0.38</c:v>
                </c:pt>
                <c:pt idx="1">
                  <c:v>0.22</c:v>
                </c:pt>
                <c:pt idx="2">
                  <c:v>0.18</c:v>
                </c:pt>
                <c:pt idx="3">
                  <c:v>0.16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FA-48FF-997E-C3C01EB253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623693565325211E-2"/>
          <c:w val="0.97916666666666663"/>
          <c:h val="0.951876539865659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FFA-48FF-997E-C3C01EB253A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FFA-48FF-997E-C3C01EB253A2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FFA-48FF-997E-C3C01EB253A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FFA-48FF-997E-C3C01EB253A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C4F6-4F11-9206-B799DF8A604D}"/>
              </c:ext>
            </c:extLst>
          </c:dPt>
          <c:dLbls>
            <c:dLbl>
              <c:idx val="0"/>
              <c:layout>
                <c:manualLayout>
                  <c:x val="-0.2514368934366068"/>
                  <c:y val="-1.08068720688304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4608CF1F-E0AD-4E37-AA65-AA762591A8A9}" type="PERCENTAGE">
                      <a:rPr lang="en-US" sz="2000"/>
                      <a:pPr>
                        <a:defRPr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96744983647188"/>
                      <c:h val="0.13336938085648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FA-48FF-997E-C3C01EB253A2}"/>
                </c:ext>
              </c:extLst>
            </c:dLbl>
            <c:dLbl>
              <c:idx val="1"/>
              <c:layout>
                <c:manualLayout>
                  <c:x val="-3.9794752205242541E-2"/>
                  <c:y val="-0.448743872914109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18018C2F-10CC-4C5B-B27B-2EF0224B5FED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19567120830841"/>
                      <c:h val="9.149045088202230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FA-48FF-997E-C3C01EB253A2}"/>
                </c:ext>
              </c:extLst>
            </c:dLbl>
            <c:dLbl>
              <c:idx val="2"/>
              <c:layout>
                <c:manualLayout>
                  <c:x val="0.1604139757505052"/>
                  <c:y val="-0.246305941396680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24F6B49E-C927-4E93-B599-FAA55C1E95CE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547325809346386E-2"/>
                      <c:h val="9.93624717944975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FA-48FF-997E-C3C01EB253A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D68E6E6-6C7A-498B-833E-DC2B1D9AFCE8}" type="PERCENTAGE">
                      <a:rPr lang="en-US" sz="200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FA-48FF-997E-C3C01EB25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Streaming from your phone</c:v>
                </c:pt>
                <c:pt idx="1">
                  <c:v>AM/FM radio</c:v>
                </c:pt>
                <c:pt idx="2">
                  <c:v>Smart Speaker</c:v>
                </c:pt>
                <c:pt idx="3">
                  <c:v>Streaming from your computer</c:v>
                </c:pt>
                <c:pt idx="4">
                  <c:v>Other 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0.38</c:v>
                </c:pt>
                <c:pt idx="1">
                  <c:v>0.22</c:v>
                </c:pt>
                <c:pt idx="2">
                  <c:v>0.18</c:v>
                </c:pt>
                <c:pt idx="3">
                  <c:v>0.16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FA-48FF-997E-C3C01EB253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623693565325211E-2"/>
          <c:w val="0.97916666666666663"/>
          <c:h val="0.951876539865659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CA8B-4FEF-AF5D-B61050D4C1B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CA8B-4FEF-AF5D-B61050D4C1B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CA8B-4FEF-AF5D-B61050D4C1B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CA8B-4FEF-AF5D-B61050D4C1B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CA8B-4FEF-AF5D-B61050D4C1B5}"/>
              </c:ext>
            </c:extLst>
          </c:dPt>
          <c:dLbls>
            <c:dLbl>
              <c:idx val="0"/>
              <c:layout>
                <c:manualLayout>
                  <c:x val="-0.21758000746785788"/>
                  <c:y val="2.70281945255430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4608CF1F-E0AD-4E37-AA65-AA762591A8A9}" type="PERCENTAGE">
                      <a:rPr lang="en-US" sz="2000"/>
                      <a:pPr>
                        <a:defRPr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96744983647188"/>
                      <c:h val="0.13336938085648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8B-4FEF-AF5D-B61050D4C1B5}"/>
                </c:ext>
              </c:extLst>
            </c:dLbl>
            <c:dLbl>
              <c:idx val="1"/>
              <c:layout>
                <c:manualLayout>
                  <c:x val="-0.21754376786258467"/>
                  <c:y val="-0.303709692315025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18018C2F-10CC-4C5B-B27B-2EF0224B5FED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19567120830841"/>
                      <c:h val="9.149045088202230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8B-4FEF-AF5D-B61050D4C1B5}"/>
                </c:ext>
              </c:extLst>
            </c:dLbl>
            <c:dLbl>
              <c:idx val="2"/>
              <c:layout>
                <c:manualLayout>
                  <c:x val="0.17734238229334548"/>
                  <c:y val="-0.385034344451462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24F6B49E-C927-4E93-B599-FAA55C1E95CE}" type="PERCENTAGE">
                      <a:rPr lang="en-US" sz="2000"/>
                      <a:pPr>
                        <a:defRPr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547325809346386E-2"/>
                      <c:h val="9.93624717944975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A8B-4FEF-AF5D-B61050D4C1B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D68E6E6-6C7A-498B-833E-DC2B1D9AFCE8}" type="PERCENTAGE">
                      <a:rPr lang="en-US" sz="200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A8B-4FEF-AF5D-B61050D4C1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Streaming from your phone</c:v>
                </c:pt>
                <c:pt idx="1">
                  <c:v>AM/FM radio</c:v>
                </c:pt>
                <c:pt idx="2">
                  <c:v>Smart Speaker</c:v>
                </c:pt>
                <c:pt idx="3">
                  <c:v>Streaming from your computer</c:v>
                </c:pt>
                <c:pt idx="4">
                  <c:v>Other 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0.16</c:v>
                </c:pt>
                <c:pt idx="2">
                  <c:v>0.31</c:v>
                </c:pt>
                <c:pt idx="3">
                  <c:v>0.21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8B-4FEF-AF5D-B61050D4C1B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r>
              <a:rPr lang="en-US" b="1" dirty="0">
                <a:highlight>
                  <a:srgbClr val="FFFF00"/>
                </a:highlight>
              </a:rPr>
              <a:t>ALL WORKERS</a:t>
            </a:r>
          </a:p>
        </c:rich>
      </c:tx>
      <c:layout>
        <c:manualLayout>
          <c:xMode val="edge"/>
          <c:yMode val="edge"/>
          <c:x val="0.58040018846328423"/>
          <c:y val="1.0033931675640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Workday 9am-3pm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Contests</c:v>
                </c:pt>
                <c:pt idx="1">
                  <c:v>More from your favorite radio personalities</c:v>
                </c:pt>
                <c:pt idx="2">
                  <c:v>Traffic information</c:v>
                </c:pt>
                <c:pt idx="3">
                  <c:v>A personality that is a great companion along with playing a lot of music</c:v>
                </c:pt>
                <c:pt idx="4">
                  <c:v>Updates on Local Info &amp; Events</c:v>
                </c:pt>
                <c:pt idx="5">
                  <c:v>Funny Content</c:v>
                </c:pt>
                <c:pt idx="6">
                  <c:v>More Nonstop Music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0.16</c:v>
                </c:pt>
                <c:pt idx="1">
                  <c:v>0.19</c:v>
                </c:pt>
                <c:pt idx="2">
                  <c:v>0.19</c:v>
                </c:pt>
                <c:pt idx="3">
                  <c:v>0.25</c:v>
                </c:pt>
                <c:pt idx="4">
                  <c:v>0.31</c:v>
                </c:pt>
                <c:pt idx="5">
                  <c:v>0.39</c:v>
                </c:pt>
                <c:pt idx="6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C2-4636-AA6F-2D666E0F7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1917616"/>
        <c:axId val="295232368"/>
      </c:barChart>
      <c:catAx>
        <c:axId val="25191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232368"/>
        <c:crosses val="autoZero"/>
        <c:auto val="1"/>
        <c:lblAlgn val="ctr"/>
        <c:lblOffset val="100"/>
        <c:noMultiLvlLbl val="0"/>
      </c:catAx>
      <c:valAx>
        <c:axId val="29523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1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r>
              <a:rPr lang="en-US" b="1" dirty="0">
                <a:highlight>
                  <a:srgbClr val="FFFF00"/>
                </a:highlight>
              </a:rPr>
              <a:t>LIKELY</a:t>
            </a:r>
            <a:r>
              <a:rPr lang="en-US" b="1" baseline="0" dirty="0">
                <a:highlight>
                  <a:srgbClr val="FFFF00"/>
                </a:highlight>
              </a:rPr>
              <a:t> RATINGS PARTICIPANTS</a:t>
            </a:r>
            <a:endParaRPr lang="en-US" b="1" dirty="0">
              <a:highlight>
                <a:srgbClr val="FFFF00"/>
              </a:highlight>
            </a:endParaRPr>
          </a:p>
        </c:rich>
      </c:tx>
      <c:layout>
        <c:manualLayout>
          <c:xMode val="edge"/>
          <c:yMode val="edge"/>
          <c:x val="0.48328239397706874"/>
          <c:y val="1.0033931675640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Likely Ratings 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Contests</c:v>
                </c:pt>
                <c:pt idx="1">
                  <c:v>More from your favorite radio personalities</c:v>
                </c:pt>
                <c:pt idx="2">
                  <c:v>Traffic information</c:v>
                </c:pt>
                <c:pt idx="3">
                  <c:v>A personality that is a great companion along with playing a lot of music</c:v>
                </c:pt>
                <c:pt idx="4">
                  <c:v>Updates on Local Info &amp; Events</c:v>
                </c:pt>
                <c:pt idx="5">
                  <c:v>Funny Content</c:v>
                </c:pt>
                <c:pt idx="6">
                  <c:v>More Nonstop Music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0.25</c:v>
                </c:pt>
                <c:pt idx="2">
                  <c:v>0.22</c:v>
                </c:pt>
                <c:pt idx="3">
                  <c:v>0.28999999999999998</c:v>
                </c:pt>
                <c:pt idx="4">
                  <c:v>0.34</c:v>
                </c:pt>
                <c:pt idx="5">
                  <c:v>0.46</c:v>
                </c:pt>
                <c:pt idx="6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C2-4636-AA6F-2D666E0F7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1917616"/>
        <c:axId val="295232368"/>
      </c:barChart>
      <c:catAx>
        <c:axId val="25191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232368"/>
        <c:crosses val="autoZero"/>
        <c:auto val="1"/>
        <c:lblAlgn val="ctr"/>
        <c:lblOffset val="100"/>
        <c:noMultiLvlLbl val="0"/>
      </c:catAx>
      <c:valAx>
        <c:axId val="29523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1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ALL WORKERS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Mornings 6-9am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Contests</c:v>
                </c:pt>
                <c:pt idx="1">
                  <c:v>More from your favorite radio personalities</c:v>
                </c:pt>
                <c:pt idx="2">
                  <c:v>Traffic information</c:v>
                </c:pt>
                <c:pt idx="3">
                  <c:v>A personality that is a great companion along with playing a lot of music</c:v>
                </c:pt>
                <c:pt idx="4">
                  <c:v>Updates on Local Info &amp; Events</c:v>
                </c:pt>
                <c:pt idx="5">
                  <c:v>Funny Content</c:v>
                </c:pt>
                <c:pt idx="6">
                  <c:v>More Nonstop Music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0.18</c:v>
                </c:pt>
                <c:pt idx="1">
                  <c:v>0.24</c:v>
                </c:pt>
                <c:pt idx="2">
                  <c:v>0.33</c:v>
                </c:pt>
                <c:pt idx="3">
                  <c:v>0.34</c:v>
                </c:pt>
                <c:pt idx="4">
                  <c:v>0.43</c:v>
                </c:pt>
                <c:pt idx="5">
                  <c:v>0.48</c:v>
                </c:pt>
                <c:pt idx="6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C2-4636-AA6F-2D666E0F71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Workday 9am-3pm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Contests</c:v>
                </c:pt>
                <c:pt idx="1">
                  <c:v>More from your favorite radio personalities</c:v>
                </c:pt>
                <c:pt idx="2">
                  <c:v>Traffic information</c:v>
                </c:pt>
                <c:pt idx="3">
                  <c:v>A personality that is a great companion along with playing a lot of music</c:v>
                </c:pt>
                <c:pt idx="4">
                  <c:v>Updates on Local Info &amp; Events</c:v>
                </c:pt>
                <c:pt idx="5">
                  <c:v>Funny Content</c:v>
                </c:pt>
                <c:pt idx="6">
                  <c:v>More Nonstop Music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0.16</c:v>
                </c:pt>
                <c:pt idx="1">
                  <c:v>0.19</c:v>
                </c:pt>
                <c:pt idx="2">
                  <c:v>0.19</c:v>
                </c:pt>
                <c:pt idx="3">
                  <c:v>0.25</c:v>
                </c:pt>
                <c:pt idx="4">
                  <c:v>0.31</c:v>
                </c:pt>
                <c:pt idx="5">
                  <c:v>0.39</c:v>
                </c:pt>
                <c:pt idx="6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E-4C87-83C5-C2697BADB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1917616"/>
        <c:axId val="295232368"/>
      </c:barChart>
      <c:catAx>
        <c:axId val="25191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232368"/>
        <c:crosses val="autoZero"/>
        <c:auto val="1"/>
        <c:lblAlgn val="ctr"/>
        <c:lblOffset val="100"/>
        <c:noMultiLvlLbl val="0"/>
      </c:catAx>
      <c:valAx>
        <c:axId val="29523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1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0607408998515E-3"/>
          <c:y val="0.12152945876026572"/>
          <c:w val="0.9724702212334011"/>
          <c:h val="0.757397958314823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50% or more of the time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D-4392-AC3D-B1FE23BD0E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than 50% of the time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5D-4392-AC3D-B1FE23BD0E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8682207"/>
        <c:axId val="1851976767"/>
      </c:barChart>
      <c:catAx>
        <c:axId val="185868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976767"/>
        <c:crosses val="autoZero"/>
        <c:auto val="1"/>
        <c:lblAlgn val="ctr"/>
        <c:lblOffset val="100"/>
        <c:noMultiLvlLbl val="0"/>
      </c:catAx>
      <c:valAx>
        <c:axId val="1851976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58682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5072425783401526E-2"/>
          <c:y val="0"/>
          <c:w val="0.76866196801461428"/>
          <c:h val="7.8274653900741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0607408998515E-3"/>
          <c:y val="0.12152945876026572"/>
          <c:w val="0.9724702212334011"/>
          <c:h val="0.757397958314823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50% of the time or more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18-34</c:v>
                </c:pt>
                <c:pt idx="1">
                  <c:v>35-54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D-4392-AC3D-B1FE23BD0E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than 50%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18-34</c:v>
                </c:pt>
                <c:pt idx="1">
                  <c:v>35-54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0.47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5D-4392-AC3D-B1FE23BD0E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8682207"/>
        <c:axId val="1851976767"/>
      </c:barChart>
      <c:catAx>
        <c:axId val="185868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976767"/>
        <c:crosses val="autoZero"/>
        <c:auto val="1"/>
        <c:lblAlgn val="ctr"/>
        <c:lblOffset val="100"/>
        <c:noMultiLvlLbl val="0"/>
      </c:catAx>
      <c:valAx>
        <c:axId val="1851976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58682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637792257569951"/>
          <c:y val="1.8537773511224598E-2"/>
          <c:w val="0.68844340482470701"/>
          <c:h val="7.8274653900741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Work exclusively from job site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18-24</c:v>
                </c:pt>
                <c:pt idx="2">
                  <c:v>25-54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0.69</c:v>
                </c:pt>
                <c:pt idx="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 exclusively from home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18-24</c:v>
                </c:pt>
                <c:pt idx="2">
                  <c:v>25-54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0.13</c:v>
                </c:pt>
                <c:pt idx="1">
                  <c:v>0.08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FD-4131-B82B-18E94B0437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Hybrid - work from home some days and at job site other days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18-24</c:v>
                </c:pt>
                <c:pt idx="2">
                  <c:v>25-54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0.32</c:v>
                </c:pt>
                <c:pt idx="1">
                  <c:v>0.23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81-4734-917D-C4BDFCA17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0607408998515E-3"/>
          <c:y val="0.12152945876026572"/>
          <c:w val="0.9724702212334011"/>
          <c:h val="0.757397958314823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50% of the time or more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MALE</c:v>
                </c:pt>
                <c:pt idx="1">
                  <c:v>FEMALE</c:v>
                </c:pt>
                <c:pt idx="3">
                  <c:v>AA/BLACK</c:v>
                </c:pt>
                <c:pt idx="4">
                  <c:v>CAUCASIAN</c:v>
                </c:pt>
                <c:pt idx="5">
                  <c:v>HISPANIC</c:v>
                </c:pt>
                <c:pt idx="6">
                  <c:v>ASIAN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0.47</c:v>
                </c:pt>
                <c:pt idx="1">
                  <c:v>0.4</c:v>
                </c:pt>
                <c:pt idx="3">
                  <c:v>0.5</c:v>
                </c:pt>
                <c:pt idx="4">
                  <c:v>0.4</c:v>
                </c:pt>
                <c:pt idx="5">
                  <c:v>0.42</c:v>
                </c:pt>
                <c:pt idx="6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D-4392-AC3D-B1FE23BD0E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8682207"/>
        <c:axId val="1851976767"/>
      </c:barChart>
      <c:catAx>
        <c:axId val="185868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976767"/>
        <c:crosses val="autoZero"/>
        <c:auto val="1"/>
        <c:lblAlgn val="ctr"/>
        <c:lblOffset val="100"/>
        <c:noMultiLvlLbl val="0"/>
      </c:catAx>
      <c:valAx>
        <c:axId val="1851976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58682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7290287427049616E-3"/>
          <c:y val="1.8537773511224598E-2"/>
          <c:w val="0.99127097125729502"/>
          <c:h val="7.8274653900741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0607408998515E-3"/>
          <c:y val="0.12152945876026572"/>
          <c:w val="0.9724702212334011"/>
          <c:h val="0.757397958314823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Wireless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1-48D9-9A52-1BE67A69EA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Wired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D1-48D9-9A52-1BE67A69EA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8682207"/>
        <c:axId val="1851976767"/>
      </c:barChart>
      <c:catAx>
        <c:axId val="185868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976767"/>
        <c:crosses val="autoZero"/>
        <c:auto val="1"/>
        <c:lblAlgn val="ctr"/>
        <c:lblOffset val="100"/>
        <c:noMultiLvlLbl val="0"/>
      </c:catAx>
      <c:valAx>
        <c:axId val="1851976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58682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155659517529294"/>
          <c:y val="1.8537773511224598E-2"/>
          <c:w val="0.55217779862272276"/>
          <c:h val="8.85653745837329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19-4AA0-B341-BAA24D71FC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02D-45AA-88AE-3FE9444E78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YouTube App</c:v>
                </c:pt>
                <c:pt idx="1">
                  <c:v>Spotify</c:v>
                </c:pt>
                <c:pt idx="2">
                  <c:v>Apple Music</c:v>
                </c:pt>
                <c:pt idx="3">
                  <c:v>Pandora</c:v>
                </c:pt>
                <c:pt idx="4">
                  <c:v>Amazon Music</c:v>
                </c:pt>
                <c:pt idx="5">
                  <c:v>Local Radio Station App</c:v>
                </c:pt>
                <c:pt idx="6">
                  <c:v>iHeartRadio</c:v>
                </c:pt>
                <c:pt idx="7">
                  <c:v>Sirius XM/Satellite 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0.64</c:v>
                </c:pt>
                <c:pt idx="1">
                  <c:v>0.59</c:v>
                </c:pt>
                <c:pt idx="2">
                  <c:v>0.36</c:v>
                </c:pt>
                <c:pt idx="3">
                  <c:v>0.34</c:v>
                </c:pt>
                <c:pt idx="4">
                  <c:v>0.32</c:v>
                </c:pt>
                <c:pt idx="5">
                  <c:v>0.27</c:v>
                </c:pt>
                <c:pt idx="6">
                  <c:v>0.25</c:v>
                </c:pt>
                <c:pt idx="7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40-4CDE-B4A7-FE8E7F98BD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1913792"/>
        <c:axId val="521913400"/>
      </c:barChart>
      <c:catAx>
        <c:axId val="52191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913400"/>
        <c:crosses val="autoZero"/>
        <c:auto val="1"/>
        <c:lblAlgn val="ctr"/>
        <c:lblOffset val="100"/>
        <c:noMultiLvlLbl val="0"/>
      </c:catAx>
      <c:valAx>
        <c:axId val="521913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2191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19-4AA0-B341-BAA24D71FC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02D-45AA-88AE-3FE9444E78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DSPs</c:v>
                </c:pt>
                <c:pt idx="1">
                  <c:v>Local Radio Apps 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0.93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40-4CDE-B4A7-FE8E7F98BD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1913792"/>
        <c:axId val="521913400"/>
      </c:barChart>
      <c:catAx>
        <c:axId val="52191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913400"/>
        <c:crosses val="autoZero"/>
        <c:auto val="1"/>
        <c:lblAlgn val="ctr"/>
        <c:lblOffset val="100"/>
        <c:noMultiLvlLbl val="0"/>
      </c:catAx>
      <c:valAx>
        <c:axId val="521913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2191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764889383299455E-2"/>
          <c:y val="0.14624649010856519"/>
          <c:w val="0.9724702212334011"/>
          <c:h val="0.636716566201016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WORKERS - HIGHEST REASON TO DOWNLOAD AN APP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Free download and no subscription fees</c:v>
                </c:pt>
                <c:pt idx="1">
                  <c:v>A chance to win tickets to concert of one of your favorite artists</c:v>
                </c:pt>
                <c:pt idx="2">
                  <c:v>A contest where you could win cash and prizes</c:v>
                </c:pt>
                <c:pt idx="3">
                  <c:v>Ability to interact with personalities at your favorite radio station</c:v>
                </c:pt>
                <c:pt idx="4">
                  <c:v>Custom content that is only available via the App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0.32</c:v>
                </c:pt>
                <c:pt idx="1">
                  <c:v>0.24</c:v>
                </c:pt>
                <c:pt idx="2">
                  <c:v>0.21</c:v>
                </c:pt>
                <c:pt idx="3">
                  <c:v>0.21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D-4392-AC3D-B1FE23BD0E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8682207"/>
        <c:axId val="1851976767"/>
      </c:barChart>
      <c:catAx>
        <c:axId val="185868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976767"/>
        <c:crosses val="autoZero"/>
        <c:auto val="1"/>
        <c:lblAlgn val="ctr"/>
        <c:lblOffset val="100"/>
        <c:noMultiLvlLbl val="0"/>
      </c:catAx>
      <c:valAx>
        <c:axId val="1851976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58682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260220455000044"/>
          <c:y val="1.8537773511224598E-2"/>
          <c:w val="0.72351165286072228"/>
          <c:h val="6.01363426481185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623693565325211E-2"/>
          <c:w val="0.97916666666666663"/>
          <c:h val="0.951876539865659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FFA-48FF-997E-C3C01EB253A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FFA-48FF-997E-C3C01EB253A2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FFA-48FF-997E-C3C01EB253A2}"/>
              </c:ext>
            </c:extLst>
          </c:dPt>
          <c:dLbls>
            <c:dLbl>
              <c:idx val="0"/>
              <c:layout>
                <c:manualLayout>
                  <c:x val="-0.25841727389275015"/>
                  <c:y val="-0.28934943077883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4608CF1F-E0AD-4E37-AA65-AA762591A8A9}" type="PERCENTAGE">
                      <a:rPr lang="en-US" sz="2000"/>
                      <a:pPr>
                        <a:defRPr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226582013140928E-2"/>
                      <c:h val="0.10499300578905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FA-48FF-997E-C3C01EB253A2}"/>
                </c:ext>
              </c:extLst>
            </c:dLbl>
            <c:dLbl>
              <c:idx val="1"/>
              <c:layout>
                <c:manualLayout>
                  <c:x val="0.14557080347033896"/>
                  <c:y val="4.71024598101878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FA-48FF-997E-C3C01EB253A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FFA-48FF-997E-C3C01EB25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Don't listen to audio at work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0.82</c:v>
                </c:pt>
                <c:pt idx="1">
                  <c:v>0.12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FA-48FF-997E-C3C01EB253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054567222868013E-2"/>
          <c:y val="0.83474465749887028"/>
          <c:w val="0.85771825481090791"/>
          <c:h val="0.12699162846751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8B1-48C1-8B6C-2C54D52EC98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B1-48C1-8B6C-2C54D52EC980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BED-4AFD-8ACF-E167CEA3BB1F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ED-4AFD-8ACF-E167CEA3BB1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BED-4AFD-8ACF-E167CEA3BB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Streamed music services like Spotify, Pandora, Apple music, etc.</c:v>
                </c:pt>
                <c:pt idx="1">
                  <c:v>Local radio</c:v>
                </c:pt>
                <c:pt idx="2">
                  <c:v>Your own music playlist</c:v>
                </c:pt>
                <c:pt idx="3">
                  <c:v>Don't listen to audio at work</c:v>
                </c:pt>
                <c:pt idx="4">
                  <c:v>Podcast</c:v>
                </c:pt>
                <c:pt idx="5">
                  <c:v>SiriusXM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0.39</c:v>
                </c:pt>
                <c:pt idx="1">
                  <c:v>0.34</c:v>
                </c:pt>
                <c:pt idx="2">
                  <c:v>0.11</c:v>
                </c:pt>
                <c:pt idx="3">
                  <c:v>0.06</c:v>
                </c:pt>
                <c:pt idx="4">
                  <c:v>0.05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93565577030145E-2"/>
          <c:y val="4.4966719370484742E-2"/>
          <c:w val="0.93776704048357595"/>
          <c:h val="0.6554125699101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Streamed music services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DE-4CC2-89D3-F9B1BC03C464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8B1-48C1-8B6C-2C54D52EC9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0.38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 radio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Sheet1!$C$3:$C$4</c:f>
              <c:numCache>
                <c:formatCode>0%</c:formatCode>
                <c:ptCount val="2"/>
                <c:pt idx="0">
                  <c:v>0.38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74-40CC-8E04-D297F49BA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813230732522069"/>
          <c:y val="0.78386352318258457"/>
          <c:w val="0.28232223812932472"/>
          <c:h val="0.19298012864747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93565577030145E-2"/>
          <c:y val="4.4966719370484742E-2"/>
          <c:w val="0.93776704048357595"/>
          <c:h val="0.6554125699101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Streamed music services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62-427D-9C5F-0F226CA5EA2B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8B1-48C1-8B6C-2C54D52EC9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18-34</c:v>
                </c:pt>
                <c:pt idx="1">
                  <c:v>35-54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0.44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 radio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18-34</c:v>
                </c:pt>
                <c:pt idx="1">
                  <c:v>35-54</c:v>
                </c:pt>
              </c:strCache>
            </c:strRef>
          </c:cat>
          <c:val>
            <c:numRef>
              <c:f>Sheet1!$C$3:$C$4</c:f>
              <c:numCache>
                <c:formatCode>0%</c:formatCode>
                <c:ptCount val="2"/>
                <c:pt idx="0">
                  <c:v>0.31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74-40CC-8E04-D297F49BA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813230732522069"/>
          <c:y val="0.78386352318258457"/>
          <c:w val="0.28232223812932472"/>
          <c:h val="0.19298012864747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Less than 25% of the time</c:v>
                </c:pt>
                <c:pt idx="1">
                  <c:v>About 25% of the time</c:v>
                </c:pt>
                <c:pt idx="2">
                  <c:v>About 50% of the time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</c:v>
                </c:pt>
                <c:pt idx="1">
                  <c:v>0.2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 Work Site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Less than 25% of the time</c:v>
                </c:pt>
                <c:pt idx="1">
                  <c:v>About 25% of the time</c:v>
                </c:pt>
                <c:pt idx="2">
                  <c:v>About 50% of the time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</c:v>
                </c:pt>
                <c:pt idx="1">
                  <c:v>0.2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Working From Home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Less than 25% of the time</c:v>
                </c:pt>
                <c:pt idx="1">
                  <c:v>About 25% of the time</c:v>
                </c:pt>
                <c:pt idx="2">
                  <c:v>About 50% of the time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0.23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D8-4B75-80DD-13DBA6636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Work Controllers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50% of their time +</c:v>
                </c:pt>
              </c:strCache>
            </c:strRef>
          </c:cat>
          <c:val>
            <c:numRef>
              <c:f>Sheet1!$B$2:$B$2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D-4131-B82B-18E94B043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 Not Control Audio at Work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50% of their time +</c:v>
                </c:pt>
              </c:strCache>
            </c:strRef>
          </c:cat>
          <c:val>
            <c:numRef>
              <c:f>Sheet1!$C$2:$C$2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3-4829-9AA5-48A2E4FC6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547663"/>
        <c:axId val="1169997839"/>
      </c:barChart>
      <c:catAx>
        <c:axId val="11505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97839"/>
        <c:crosses val="autoZero"/>
        <c:auto val="1"/>
        <c:lblAlgn val="ctr"/>
        <c:lblOffset val="100"/>
        <c:noMultiLvlLbl val="0"/>
      </c:catAx>
      <c:valAx>
        <c:axId val="1169997839"/>
        <c:scaling>
          <c:orientation val="minMax"/>
          <c:max val="0.5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ABD-D206-422E-BD7B-1E4D2753C5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A9A61-15F3-4F43-8997-5F2A6A264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7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BAE34-5767-E662-68CA-EB87BB06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DBA9A3-06F5-8217-463C-80A9D7613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8429A-1887-5AB9-6AE8-F08DEA0F9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7816A-221F-5C7D-3745-D80023A85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37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3E6B0-8636-854C-9D2F-FC1C50D17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45DE0-AFAF-EB01-C391-3895407D8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5D360-1C12-94E4-2567-A3A6484F6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EA680-A689-7351-9D6E-B59E060B8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8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88106-EE5E-43F3-D9FC-F4BA631A1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A5E21-1B6A-15EC-F768-61405A243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C7DFE-3415-D71C-5848-89BD67C78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the NIH, 7% of the workforce worked primarily from home before the pandemic. We’re clearly not back to pre-pandemic levels.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F5955-3FBC-1818-06A9-76CAFF166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A9A75-CCB3-058F-AB75-E98EBFEDF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F7915-3135-483D-7B5A-5C50C3010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DBF56A-1A22-2A93-B4AC-9D6BB8FFF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1F5A-196D-26A3-EE43-7DF958173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0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7619-E002-F323-EF68-A43DB559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7EC2B-92ED-A71B-3FBE-F037A1EBA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C3518-6350-8D94-E0CC-0848AE8E5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FFCE-951D-694C-593C-843169792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94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0510D-39CB-0920-A6E4-7BD53BA6D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E41E4-BB28-F65B-45BB-B8E7B7302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D2782-67A5-BBC4-CABB-A5AE15FF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44234-EF57-51F0-9E21-F7E7E409A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6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C209D-9B0D-C53F-8380-39660D452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96D3F-BA7D-20C2-8858-A623DF977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F14E1-0DBC-7B7C-7B9D-B1C785B5E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D2F48-C04B-CDEB-5361-CA429E868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295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90415-AC7C-0C53-1183-519635CE4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D819F-67EC-92DE-DE64-22C22DB69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6D192-050F-A788-96CE-119E403D1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E4E43-659D-0ADE-ED4B-1B3C14B2B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10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BE5EB-39E6-1D40-7529-0CBBC41E0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06E1C-B492-09BE-DE31-14152BD43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220CB-AE30-633A-B36A-B796A41C3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D064D-4CAE-93A0-91D0-D1C2A26BC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22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F145E-9EAF-66DF-3627-A07E98478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F36BD-8246-2BE1-1290-E88B7EDF6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A1D31-51B2-F03D-F7D8-8A1FCF41A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F60A0-2889-9492-586D-3EC59789F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87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B5852-01C2-5852-3403-D7C12249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432CB-3167-E5B7-ED12-6C1614CA5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E5040-ED63-5E31-89A5-4284014F2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B44BD-FFEE-B404-41A0-0E2FEC2A6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2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5C11-D7B2-9B6F-D19D-D8FFF6B73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20397-B070-BF2D-60DC-8CBB25ABF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DB4A6-27A2-40F1-F3A2-675F5071C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F87DC-73FA-D671-44CA-378FAF48A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13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7645B-1930-543E-B043-AC8CDD125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B3915-FD82-0253-98F3-B0A455868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C3AA0-22C4-3D78-3BD8-BD930078A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5D94D-0C4C-2D0B-823B-783FF0EA8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02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8D749-D8A9-199D-A57D-7FA229A07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6B816-AE27-0A7C-B88D-90EDD00AE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A9356E-60B0-FF04-FA3C-1BFD85579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5747-363A-94C4-F42A-2726FD6A3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92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C26B5-A4E3-FF0A-DA94-5469D540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480B9-5831-066D-A08D-335B9C31C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662C2-6836-9ED5-6E7B-8BD0F7A7A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If you’re going to claw back more share during the workday, you’re going to do it via your stream.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2B0D4-18A6-DC48-CFF7-34368E24C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763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5E1A9-0FE0-C12B-9D88-755FA27D3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4C8F3-3ECE-1ED5-36AB-12FC33C96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44D2F-E66C-4406-BBE6-85FB6DD02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AE952-6DA2-8098-F0FA-310E52636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95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8BB9-C54F-43F0-DE4D-FACE05C5A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93202-18BC-A2F7-BECE-FEE15253D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98A03-FA5B-B9EA-BABB-501ADD630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AA449-7997-E208-9BFC-D0DEA5C20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0AEB-B32B-3FA7-2929-F4462348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796C7-4BF1-F67D-DBB4-AB8CB642F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A35EF-69B8-6097-941D-D872DDD4C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82D08-922F-6782-504E-7728C4D92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115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ACEE-2837-FE97-52A2-9B3B43981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1095F-8653-001C-EEF8-6A39A1F14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DD950-B26A-1F41-6B4A-C9FD7520D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FFC10-192B-8B78-9835-BF0F31F04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90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F691-2308-21DD-FB46-E07459B2E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46154-BC24-2916-7840-0D9CCE942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2D29A-1C19-AC66-6724-1C9DC94AC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19D10-C07E-F0FD-B7F7-C61B5A518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89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BA41B-7450-FEA0-08F3-0F386B79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2F31C-367A-AD82-FE7F-1D4D90659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3FC4A-F0B9-AC9B-5EBA-01B30AA8D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5225E-FE20-4604-ADDB-2B91034A4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025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EB756-D970-1BEC-2039-760081D1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F0D39-269B-0DF1-51DE-49663BE10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580EE-6E1C-1016-AC79-624B0A371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Only one in five never listen on earbuds.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28149-2446-BDDE-9F6C-788B77098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4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24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C0C29-595F-7B5B-48FC-5D8744C1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FFDC9-0DA3-FA79-CE32-AE83EA2B1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7DEDD-494B-4465-1A35-57ABA535D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03143-B72E-E693-0BFD-17A3E98B5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18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DE641-CEBA-7EF9-532C-1F3852FA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7FD8E-3AC9-FF7B-B2B0-4180F9739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F0930-7799-8F23-0280-4E9940470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2EC61-219D-34E5-0547-2E505A391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639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9E936-CAAF-0C3A-1681-2C708F8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D70B1D-8877-7852-7A23-2D393DFBB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BA673-A6D6-9D5A-2CDB-3CDE6F9C6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Only one in five never listen on earbuds.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836A-7D42-B34C-0AB4-19DE24C6E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50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FF6E9-B6FC-CFFC-6D14-5C49D2DA9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948A4-C90E-079B-4BC8-228F801F7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0F4E0-B829-8435-8D29-3355E0481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1F919-80CD-46D6-8050-263457257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67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EA504-C136-F52E-A4B6-170FC70D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20122-A02E-C97A-F378-D40B61742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D5835-79AC-CDE1-4417-1D40483D7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C06C7-0870-42B6-E75D-3C2763FEF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376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55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1514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D4A94-098D-641F-BDEB-BAC22FB7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C1F423-0123-CBAB-D8FC-677DDB735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FE68B-586C-DD1A-DEAE-AC8FFE871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Even though custom content is not an effective marketing tactic to drive activations, it can be effective for increasing time spent on the app.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02C00-1AAC-BF88-2796-93D5CE9B5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91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76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526DC-0A2E-2616-51C6-DBCEC045C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62B04-EF78-4958-79F0-7ABC411C3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06FD2-6E8C-4D09-B11B-70F70618C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BF099-D0F6-19BC-4440-3F2E5B4A6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48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89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1DDFA-AC89-6DF8-AD8D-B65DC390A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F7BE6C-D116-F5D1-D643-1F58D3B51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7881D-29A3-DB39-2F3F-547C50A24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AE265-FC1E-09F2-8E0A-D5E795825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598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7E7D3-051B-3ABA-F471-CD9A24526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42263C-FA1E-1F36-9286-94846BA6E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92543-0347-B41C-200D-C5C5B8E3E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BFDB0-AD0C-89C9-531D-B01EBB1A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585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F7731-A974-0A1B-1B13-1BDBEA7E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CF796-AC42-4B78-5C79-072024327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5D6EA-61F8-AC83-8CBE-DD145DEC6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9A6C7-1BAF-768B-53BE-4ED143FD3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96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5200F-417A-D9EE-8474-A784BF7F0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67FEA-2CE4-DCC5-A530-BB0432EDC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EE011-64B3-7615-5D4B-16B8AB41B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D96D6-C2AD-A71C-872B-F01F8487A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3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2DAF6-36EF-A556-FE69-D82B93D68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AF16B-001C-AF22-C021-FB9F315CB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AAD6D-AAF1-87C4-E11D-8EF7FA96B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BEF0D-6037-1899-7BAC-86C09C967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4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 Female, 53: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that the DJ / host talks about relevant issues and topics and tries to help the community.”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Female, 25: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local radio because its very personable, they talk about real life and sometimes they have comedy sections. The hosts are very relatable.”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9268B-674D-404E-9F94-B964E7D9D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25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576D-C2A7-B138-3AD0-16CE85D9B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3483D-F757-D09F-CF79-D63B16ED4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1D15B-680B-5B09-73D1-D34B9D508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6FC73-A002-8B05-002A-20CFFB7CB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1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B0D-6DB6-450D-981E-DB5B064ABC8F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3B0A9-D930-4F37-80C6-79AB7B11C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037FE13-EDB6-455B-AC5F-96270C7504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6" name="Picture 2" descr="Audience Development | Point-To-Point Marketing">
            <a:extLst>
              <a:ext uri="{FF2B5EF4-FFF2-40B4-BE49-F238E27FC236}">
                <a16:creationId xmlns:a16="http://schemas.microsoft.com/office/drawing/2014/main" id="{98F6F0F9-EF8B-E0B0-3E22-1F53197B31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8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 descr="Audience Development | Point-To-Point Marketing">
            <a:extLst>
              <a:ext uri="{FF2B5EF4-FFF2-40B4-BE49-F238E27FC236}">
                <a16:creationId xmlns:a16="http://schemas.microsoft.com/office/drawing/2014/main" id="{1C8E381D-105D-1A39-587F-836C8C8FB9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4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2813" y="6468964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705FA5-6517-42B7-A374-D60F0BBF6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6" name="Picture 2" descr="Audience Development | Point-To-Point Marketing">
            <a:extLst>
              <a:ext uri="{FF2B5EF4-FFF2-40B4-BE49-F238E27FC236}">
                <a16:creationId xmlns:a16="http://schemas.microsoft.com/office/drawing/2014/main" id="{04A30754-C819-1FFE-8C5F-C84C54ABA7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82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AD3C78-5B31-47C3-ABBC-5B707A602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5" name="Picture 2" descr="Audience Development | Point-To-Point Marketing">
            <a:extLst>
              <a:ext uri="{FF2B5EF4-FFF2-40B4-BE49-F238E27FC236}">
                <a16:creationId xmlns:a16="http://schemas.microsoft.com/office/drawing/2014/main" id="{8E61E925-FB2C-6421-B2D9-63AAC0CA52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97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98794-BDB4-4498-B900-2AE0BCCBC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5" name="Picture 2" descr="Audience Development | Point-To-Point Marketing">
            <a:extLst>
              <a:ext uri="{FF2B5EF4-FFF2-40B4-BE49-F238E27FC236}">
                <a16:creationId xmlns:a16="http://schemas.microsoft.com/office/drawing/2014/main" id="{F3DE71DA-23BA-037E-2B9A-0AA66307C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04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174FA-32E7-453D-956B-D59B5838C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4" name="Picture 2" descr="Audience Development | Point-To-Point Marketing">
            <a:extLst>
              <a:ext uri="{FF2B5EF4-FFF2-40B4-BE49-F238E27FC236}">
                <a16:creationId xmlns:a16="http://schemas.microsoft.com/office/drawing/2014/main" id="{66CE173A-5DC9-232F-92D1-A04224B07D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11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74E494-A009-4E69-BFB9-D8DFF283A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6" name="Picture 2" descr="Audience Development | Point-To-Point Marketing">
            <a:extLst>
              <a:ext uri="{FF2B5EF4-FFF2-40B4-BE49-F238E27FC236}">
                <a16:creationId xmlns:a16="http://schemas.microsoft.com/office/drawing/2014/main" id="{166F1D31-E7B5-F986-18E7-383EB60C62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95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418A7-6517-47EF-A654-81FCAEAEA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6" name="Picture 2" descr="Audience Development | Point-To-Point Marketing">
            <a:extLst>
              <a:ext uri="{FF2B5EF4-FFF2-40B4-BE49-F238E27FC236}">
                <a16:creationId xmlns:a16="http://schemas.microsoft.com/office/drawing/2014/main" id="{DCA227FC-B448-5B7C-31D7-69A3086DF5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4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5932150"/>
            <a:ext cx="12188824" cy="925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 descr="SSRLogo_Mar16_wWhite.png">
            <a:extLst>
              <a:ext uri="{FF2B5EF4-FFF2-40B4-BE49-F238E27FC236}">
                <a16:creationId xmlns:a16="http://schemas.microsoft.com/office/drawing/2014/main" id="{E53D4133-A07E-4E4D-ABB0-DE43B96D1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09" y="6218820"/>
            <a:ext cx="1584448" cy="274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FFA61F-1F51-4127-A1B6-C728018094F6}"/>
              </a:ext>
            </a:extLst>
          </p:cNvPr>
          <p:cNvSpPr/>
          <p:nvPr userDrawn="1"/>
        </p:nvSpPr>
        <p:spPr>
          <a:xfrm>
            <a:off x="0" y="0"/>
            <a:ext cx="12188825" cy="743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AFE33-6CC6-4503-8B1B-990D942CD5E7}"/>
              </a:ext>
            </a:extLst>
          </p:cNvPr>
          <p:cNvSpPr/>
          <p:nvPr userDrawn="1"/>
        </p:nvSpPr>
        <p:spPr>
          <a:xfrm>
            <a:off x="0" y="5584767"/>
            <a:ext cx="12188824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5FDC7-61E6-41CA-9B8A-D608B432997A}"/>
              </a:ext>
            </a:extLst>
          </p:cNvPr>
          <p:cNvSpPr/>
          <p:nvPr userDrawn="1"/>
        </p:nvSpPr>
        <p:spPr>
          <a:xfrm>
            <a:off x="3176" y="626868"/>
            <a:ext cx="767534" cy="52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3CC518-C46B-44D3-9326-97F142F53E5A}"/>
              </a:ext>
            </a:extLst>
          </p:cNvPr>
          <p:cNvSpPr/>
          <p:nvPr userDrawn="1"/>
        </p:nvSpPr>
        <p:spPr>
          <a:xfrm>
            <a:off x="11421290" y="659286"/>
            <a:ext cx="767534" cy="52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56E3B-B91A-1597-9B56-31D1D4E897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62" y="6167552"/>
            <a:ext cx="964131" cy="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55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67B999-7753-449C-80B1-B8AC1BA17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5" name="Picture 2" descr="Audience Development | Point-To-Point Marketing">
            <a:extLst>
              <a:ext uri="{FF2B5EF4-FFF2-40B4-BE49-F238E27FC236}">
                <a16:creationId xmlns:a16="http://schemas.microsoft.com/office/drawing/2014/main" id="{B7817DD9-D40E-D9EE-E89F-1B6A2FCBB9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6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0655" y="0"/>
            <a:ext cx="1551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3217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6BB9-001A-4B59-8C51-603E71AE3226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BA3AF9-5984-4BB3-B98A-94DDC853A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55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9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9ED9D-1EC0-4BD9-8121-F61D4DE80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7" name="Picture 2" descr="Audience Development | Point-To-Point Marketing">
            <a:extLst>
              <a:ext uri="{FF2B5EF4-FFF2-40B4-BE49-F238E27FC236}">
                <a16:creationId xmlns:a16="http://schemas.microsoft.com/office/drawing/2014/main" id="{798F4F27-A7C6-A5FD-5407-4884F243A4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575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23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88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26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AF418-DD4B-40A2-87FD-1C4211273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0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1CFC1-387B-451E-B050-B3B3493BD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6" name="Picture 2" descr="Audience Development | Point-To-Point Marketing">
            <a:extLst>
              <a:ext uri="{FF2B5EF4-FFF2-40B4-BE49-F238E27FC236}">
                <a16:creationId xmlns:a16="http://schemas.microsoft.com/office/drawing/2014/main" id="{AD3935C6-7B5A-7008-464F-37A10187E0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02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25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What workers want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2" descr="Audience Development | Point-To-Point Marketing">
            <a:extLst>
              <a:ext uri="{FF2B5EF4-FFF2-40B4-BE49-F238E27FC236}">
                <a16:creationId xmlns:a16="http://schemas.microsoft.com/office/drawing/2014/main" id="{14ECC762-9ECF-3397-F999-0EA545EA9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309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765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50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2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070917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F5CEFB0D-6DB6-450D-981E-DB5B064ABC8F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3B0A9-D930-4F37-80C6-79AB7B11C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4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666C8650-8C82-4FB0-9266-0148B376A8CE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0655" y="0"/>
            <a:ext cx="1551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1071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1529DE01-3159-42E8-9946-B3F7564EBC72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05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1FC6A6-F894-471F-8AA4-AE4112290279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3F50AD-1DCF-4000-8850-115DB8714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7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3D98FD-B63D-46E0-B974-EC5BBAC02E27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322EA-FA19-4AFE-AC8A-4C339EEFB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5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7E74ECCD-A9BB-4C40-8999-9FDE0B2AF02D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31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B9A11315-80A2-4A6F-99BC-2337EDBA509A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446838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3F50AD-1DCF-4000-8850-115DB8714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5" name="Picture 2" descr="Audience Development | Point-To-Point Marketing">
            <a:extLst>
              <a:ext uri="{FF2B5EF4-FFF2-40B4-BE49-F238E27FC236}">
                <a16:creationId xmlns:a16="http://schemas.microsoft.com/office/drawing/2014/main" id="{5E3A6370-A976-4170-31FB-D39528A22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148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5323FCEE-D38D-4315-8661-B8B16CE6B114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73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909053-E1DD-4959-BC7A-C98D3D2614DC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45E5A2-E351-442E-B47A-1FAA4517B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4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B9C849-F1D8-4230-9F2F-9250D675BB2A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037FE13-EDB6-455B-AC5F-96270C7504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7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F2DB7022-84E8-42F0-8AEA-ADED76AFD446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01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4C0741-442A-4788-81DA-4F081D559C5A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2813" y="6468964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705FA5-6517-42B7-A374-D60F0BBF6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8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0BDB9F-6784-464D-8ED7-29E60E2B21A9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AD3C78-5B31-47C3-ABBC-5B707A602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5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A3ABBD-A00D-4624-9D57-736F5DDBFABC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98794-BDB4-4498-B900-2AE0BCCBC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85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BF20AA-C418-460A-B9CF-8F3DD94C436D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174FA-32E7-453D-956B-D59B5838C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61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3F5CE0-F8B8-4EAA-822E-6451047E7D5F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74E494-A009-4E69-BFB9-D8DFF283A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5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F8AE65-7CE3-49A8-B2CC-A5A64E5730FA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418A7-6517-47EF-A654-81FCAEAEA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1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322EA-FA19-4AFE-AC8A-4C339EEFB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5" name="Picture 2" descr="Audience Development | Point-To-Point Marketing">
            <a:extLst>
              <a:ext uri="{FF2B5EF4-FFF2-40B4-BE49-F238E27FC236}">
                <a16:creationId xmlns:a16="http://schemas.microsoft.com/office/drawing/2014/main" id="{760D9A6C-5BD9-551F-26C5-B959DD1C91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45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5932150"/>
            <a:ext cx="12188824" cy="925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 descr="SSRLogo_Mar16_wWhite.png">
            <a:extLst>
              <a:ext uri="{FF2B5EF4-FFF2-40B4-BE49-F238E27FC236}">
                <a16:creationId xmlns:a16="http://schemas.microsoft.com/office/drawing/2014/main" id="{E53D4133-A07E-4E4D-ABB0-DE43B96D1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09" y="6218820"/>
            <a:ext cx="1584448" cy="274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FFA61F-1F51-4127-A1B6-C728018094F6}"/>
              </a:ext>
            </a:extLst>
          </p:cNvPr>
          <p:cNvSpPr/>
          <p:nvPr userDrawn="1"/>
        </p:nvSpPr>
        <p:spPr>
          <a:xfrm>
            <a:off x="0" y="0"/>
            <a:ext cx="12188825" cy="743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AFE33-6CC6-4503-8B1B-990D942CD5E7}"/>
              </a:ext>
            </a:extLst>
          </p:cNvPr>
          <p:cNvSpPr/>
          <p:nvPr userDrawn="1"/>
        </p:nvSpPr>
        <p:spPr>
          <a:xfrm>
            <a:off x="0" y="5584767"/>
            <a:ext cx="12188824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5FDC7-61E6-41CA-9B8A-D608B432997A}"/>
              </a:ext>
            </a:extLst>
          </p:cNvPr>
          <p:cNvSpPr/>
          <p:nvPr userDrawn="1"/>
        </p:nvSpPr>
        <p:spPr>
          <a:xfrm>
            <a:off x="3176" y="626868"/>
            <a:ext cx="767534" cy="52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3CC518-C46B-44D3-9326-97F142F53E5A}"/>
              </a:ext>
            </a:extLst>
          </p:cNvPr>
          <p:cNvSpPr/>
          <p:nvPr userDrawn="1"/>
        </p:nvSpPr>
        <p:spPr>
          <a:xfrm>
            <a:off x="11421290" y="659286"/>
            <a:ext cx="767534" cy="52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91438-3312-976C-AB09-8E5E85FFED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32" y="6134017"/>
            <a:ext cx="1007273" cy="5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29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42F667F3-A942-43B7-9681-6435F4941075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67B999-7753-449C-80B1-B8AC1BA17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5D576BB9-001A-4B59-8C51-603E71AE3226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BA3AF9-5984-4BB3-B98A-94DDC853A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81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B0D-6DB6-450D-981E-DB5B064ABC8F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0587" y="73977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3900" y="1532591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2B1072-3EF0-451D-95F3-7E4B8B67C77D}"/>
              </a:ext>
            </a:extLst>
          </p:cNvPr>
          <p:cNvSpPr/>
          <p:nvPr userDrawn="1"/>
        </p:nvSpPr>
        <p:spPr>
          <a:xfrm>
            <a:off x="6018414" y="0"/>
            <a:ext cx="1551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5742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03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DE01-3159-42E8-9946-B3F7564EBC72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5385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1FC6A6-F894-471F-8AA4-AE4112290279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3824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3D98FD-B63D-46E0-B974-EC5BBAC02E27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1752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ECCD-A9BB-4C40-8999-9FDE0B2AF02D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059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1315-80A2-4A6F-99BC-2337EDBA509A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6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2" descr="Audience Development | Point-To-Point Marketing">
            <a:extLst>
              <a:ext uri="{FF2B5EF4-FFF2-40B4-BE49-F238E27FC236}">
                <a16:creationId xmlns:a16="http://schemas.microsoft.com/office/drawing/2014/main" id="{F537DD72-1CF8-30DA-8DDB-59AF3AB3E6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309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3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CEE-D38D-4315-8661-B8B16CE6B114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12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909053-E1DD-4959-BC7A-C98D3D2614DC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6041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B9C849-F1D8-4230-9F2F-9250D675BB2A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998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7022-84E8-42F0-8AEA-ADED76AFD446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79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4C0741-442A-4788-81DA-4F081D559C5A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1821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0BDB9F-6784-464D-8ED7-29E60E2B21A9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81322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A3ABBD-A00D-4624-9D57-736F5DDBFABC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7543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BF20AA-C418-460A-B9CF-8F3DD94C436D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5256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3F5CE0-F8B8-4EAA-822E-6451047E7D5F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096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F8AE65-7CE3-49A8-B2CC-A5A64E5730FA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8845AE-BCD9-48F8-880E-4E4854DD3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2" descr="Audience Development | Point-To-Point Marketing">
            <a:extLst>
              <a:ext uri="{FF2B5EF4-FFF2-40B4-BE49-F238E27FC236}">
                <a16:creationId xmlns:a16="http://schemas.microsoft.com/office/drawing/2014/main" id="{3A7399A1-9D1A-3A9A-CBA4-18C66BF801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69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46700-360D-4474-9946-7580E8968658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4139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67F3-A942-43B7-9681-6435F4941075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391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6BB9-001A-4B59-8C51-603E71AE3226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043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What Workers want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2" descr="Audience Development | Point-To-Point Marketing">
            <a:extLst>
              <a:ext uri="{FF2B5EF4-FFF2-40B4-BE49-F238E27FC236}">
                <a16:creationId xmlns:a16="http://schemas.microsoft.com/office/drawing/2014/main" id="{5018837C-8237-F119-561D-5A4CE304C5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What workers want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45E5A2-E351-442E-B47A-1FAA4517B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2" name="Picture 2" descr="Audience Development | Point-To-Point Marketing">
            <a:extLst>
              <a:ext uri="{FF2B5EF4-FFF2-40B4-BE49-F238E27FC236}">
                <a16:creationId xmlns:a16="http://schemas.microsoft.com/office/drawing/2014/main" id="{EE554A4E-279B-4943-8DBB-4D0B6527A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0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6548" y="286601"/>
            <a:ext cx="10058400" cy="685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0F8E8D-DF54-49BE-BDBC-401B280C4E3C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286603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520B3-27E8-46C9-84A1-0D8061B6B8D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7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0DB9D-1DA2-4B05-83B9-42A850E3686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6ADF7-B993-4DCD-81D6-39758BE0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3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6548" y="286601"/>
            <a:ext cx="10058400" cy="685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286603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520B3-27E8-46C9-84A1-0D8061B6B8D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967860" y="6309678"/>
            <a:ext cx="1595630" cy="274320"/>
          </a:xfrm>
          <a:prstGeom prst="rect">
            <a:avLst/>
          </a:prstGeom>
        </p:spPr>
      </p:pic>
      <p:pic>
        <p:nvPicPr>
          <p:cNvPr id="7" name="Picture 2" descr="Audience Development | Point-To-Point Marketing">
            <a:extLst>
              <a:ext uri="{FF2B5EF4-FFF2-40B4-BE49-F238E27FC236}">
                <a16:creationId xmlns:a16="http://schemas.microsoft.com/office/drawing/2014/main" id="{832F7FFB-872D-AF60-802B-9C9A61277E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70" y="6243296"/>
            <a:ext cx="1093479" cy="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0F8E8D-DF54-49BE-BDBC-401B280C4E3C}" type="datetime1">
              <a:rPr lang="en-US" noProof="0" smtClean="0"/>
              <a:t>4/23/2024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94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CDCA3-1ECE-40BB-1F07-4AD24290C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A6287E-3481-F7FD-3E34-C91EE10326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7933" y="3202955"/>
            <a:ext cx="4979504" cy="218018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What </a:t>
            </a:r>
            <a:br>
              <a:rPr lang="en-US" sz="5400" dirty="0"/>
            </a:br>
            <a:r>
              <a:rPr lang="en-US" sz="5400" dirty="0"/>
              <a:t> Workers Want</a:t>
            </a:r>
            <a:br>
              <a:rPr lang="en-US" dirty="0"/>
            </a:br>
            <a:r>
              <a:rPr lang="en-US" sz="3200" dirty="0"/>
              <a:t>Part 2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233857-4F21-6F5A-BB4B-0F0CBE4DD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3032" y="5605670"/>
            <a:ext cx="5628968" cy="104585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j-lt"/>
              </a:rPr>
              <a:t>You are logged in</a:t>
            </a:r>
          </a:p>
          <a:p>
            <a:pPr algn="ctr"/>
            <a:r>
              <a:rPr lang="en-US" b="1" dirty="0">
                <a:latin typeface="+mj-lt"/>
              </a:rPr>
              <a:t>The webinar will begin shortly</a:t>
            </a:r>
          </a:p>
        </p:txBody>
      </p:sp>
      <p:pic>
        <p:nvPicPr>
          <p:cNvPr id="9" name="Picture 2" descr="C:\Users\Bob Kaake\AppData\Local\Microsoft\Windows\Temporary Internet Files\Content.Outlook\DMTLGE6D\SSRLogo_Mar16_F_rgb_300.png">
            <a:extLst>
              <a:ext uri="{FF2B5EF4-FFF2-40B4-BE49-F238E27FC236}">
                <a16:creationId xmlns:a16="http://schemas.microsoft.com/office/drawing/2014/main" id="{B848431B-D42A-E49C-107F-EFED53653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22" y="2338675"/>
            <a:ext cx="4440098" cy="76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udience Development | Point-To-Point Marketing">
            <a:extLst>
              <a:ext uri="{FF2B5EF4-FFF2-40B4-BE49-F238E27FC236}">
                <a16:creationId xmlns:a16="http://schemas.microsoft.com/office/drawing/2014/main" id="{5A9D48E0-812C-4FD1-AD17-D7E81A91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88" y="833377"/>
            <a:ext cx="2759036" cy="10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34B717C8-1839-D7C6-90CB-7FF0DDC373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22839"/>
          <a:stretch>
            <a:fillRect/>
          </a:stretch>
        </p:blipFill>
        <p:spPr>
          <a:xfrm>
            <a:off x="0" y="0"/>
            <a:ext cx="6308725" cy="6886575"/>
          </a:xfrm>
        </p:spPr>
      </p:pic>
    </p:spTree>
    <p:extLst>
      <p:ext uri="{BB962C8B-B14F-4D97-AF65-F5344CB8AC3E}">
        <p14:creationId xmlns:p14="http://schemas.microsoft.com/office/powerpoint/2010/main" val="27446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ob Kaake\AppData\Local\Microsoft\Windows\Temporary Internet Files\Content.Outlook\DMTLGE6D\SSRLogo_Mar16_F_rgb_300.png">
            <a:extLst>
              <a:ext uri="{FF2B5EF4-FFF2-40B4-BE49-F238E27FC236}">
                <a16:creationId xmlns:a16="http://schemas.microsoft.com/office/drawing/2014/main" id="{4D2A59C6-5922-46D1-B87F-CDEDDF4DF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003" y="6420737"/>
            <a:ext cx="1920240" cy="3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http://thestew-arts.com/wp-content/uploads/2014/04/landing-imac-questionmark.png">
            <a:extLst>
              <a:ext uri="{FF2B5EF4-FFF2-40B4-BE49-F238E27FC236}">
                <a16:creationId xmlns:a16="http://schemas.microsoft.com/office/drawing/2014/main" id="{657BA21C-5AA6-4FAD-9116-C36AFF88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4" y="1782257"/>
            <a:ext cx="5280660" cy="41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F1F4C9-0DD7-4676-A5AF-E66A4F1793E1}"/>
              </a:ext>
            </a:extLst>
          </p:cNvPr>
          <p:cNvSpPr txBox="1"/>
          <p:nvPr/>
        </p:nvSpPr>
        <p:spPr>
          <a:xfrm>
            <a:off x="2245515" y="1419556"/>
            <a:ext cx="1863939" cy="35394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tIns="91440" b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Top  Responses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5E01D57-ED2E-4533-8FA8-A429EB08EE0A}"/>
              </a:ext>
            </a:extLst>
          </p:cNvPr>
          <p:cNvGraphicFramePr>
            <a:graphicFrameLocks noGrp="1"/>
          </p:cNvGraphicFramePr>
          <p:nvPr/>
        </p:nvGraphicFramePr>
        <p:xfrm>
          <a:off x="739086" y="2022477"/>
          <a:ext cx="4876798" cy="29032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876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3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E4ACFA-C532-4C26-8573-2B84AE6F1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760" y="1782257"/>
            <a:ext cx="5279594" cy="4194412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02E43E1-7D29-43D5-84F5-F48914BE2830}"/>
              </a:ext>
            </a:extLst>
          </p:cNvPr>
          <p:cNvGraphicFramePr>
            <a:graphicFrameLocks noGrp="1"/>
          </p:cNvGraphicFramePr>
          <p:nvPr/>
        </p:nvGraphicFramePr>
        <p:xfrm>
          <a:off x="6876652" y="2052263"/>
          <a:ext cx="4578276" cy="288778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57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77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1B84C43D-2895-4C7D-A3BA-6E671982268D}"/>
              </a:ext>
            </a:extLst>
          </p:cNvPr>
          <p:cNvSpPr txBox="1"/>
          <p:nvPr/>
        </p:nvSpPr>
        <p:spPr>
          <a:xfrm>
            <a:off x="8233820" y="1419203"/>
            <a:ext cx="1863939" cy="35394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tIns="91440" b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Top Responses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48C68F-5724-4AFD-B62A-4EC699771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498" y="2797515"/>
            <a:ext cx="1237464" cy="118934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014DCA-1EC5-4EE2-9AED-12D090842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679" y="3140143"/>
            <a:ext cx="1188823" cy="8108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047081-A14F-4F5D-9EE6-9521F1E487B6}"/>
              </a:ext>
            </a:extLst>
          </p:cNvPr>
          <p:cNvSpPr txBox="1"/>
          <p:nvPr/>
        </p:nvSpPr>
        <p:spPr>
          <a:xfrm>
            <a:off x="660983" y="4033872"/>
            <a:ext cx="4862823" cy="80021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tIns="91440" b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Things They Really LIKE About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Local Radio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BCBFE7-737D-4966-B007-9B87F92B1E07}"/>
              </a:ext>
            </a:extLst>
          </p:cNvPr>
          <p:cNvSpPr txBox="1"/>
          <p:nvPr/>
        </p:nvSpPr>
        <p:spPr>
          <a:xfrm>
            <a:off x="6803923" y="4072653"/>
            <a:ext cx="4727094" cy="492443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tIns="91440" b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Things They 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DON’T LIKE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About Radio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452DAB1-5DA8-4F83-9DA4-D544208A6A2B}"/>
              </a:ext>
            </a:extLst>
          </p:cNvPr>
          <p:cNvGraphicFramePr>
            <a:graphicFrameLocks noGrp="1"/>
          </p:cNvGraphicFramePr>
          <p:nvPr/>
        </p:nvGraphicFramePr>
        <p:xfrm>
          <a:off x="760112" y="2022477"/>
          <a:ext cx="4876798" cy="29032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876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3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4DDF380-8B80-4BB0-8876-2B8AA66B31E3}"/>
              </a:ext>
            </a:extLst>
          </p:cNvPr>
          <p:cNvSpPr txBox="1"/>
          <p:nvPr/>
        </p:nvSpPr>
        <p:spPr>
          <a:xfrm>
            <a:off x="943192" y="2082526"/>
            <a:ext cx="4785796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Connection to the Community (42%)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23574A-EEC8-4620-AC0F-35D9A57E13C4}"/>
              </a:ext>
            </a:extLst>
          </p:cNvPr>
          <p:cNvSpPr txBox="1"/>
          <p:nvPr/>
        </p:nvSpPr>
        <p:spPr>
          <a:xfrm>
            <a:off x="952610" y="2845629"/>
            <a:ext cx="4639649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Radio Personalities (25%)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908D8F-6863-4DFB-AE23-05F364FE99BC}"/>
              </a:ext>
            </a:extLst>
          </p:cNvPr>
          <p:cNvSpPr txBox="1"/>
          <p:nvPr/>
        </p:nvSpPr>
        <p:spPr>
          <a:xfrm>
            <a:off x="952610" y="3243734"/>
            <a:ext cx="4507521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Local News/Traffic/Weather (20%)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53B035BE-2662-48B7-93F7-CC520C5EE112}"/>
              </a:ext>
            </a:extLst>
          </p:cNvPr>
          <p:cNvGraphicFramePr>
            <a:graphicFrameLocks noGrp="1"/>
          </p:cNvGraphicFramePr>
          <p:nvPr/>
        </p:nvGraphicFramePr>
        <p:xfrm>
          <a:off x="6684078" y="2013761"/>
          <a:ext cx="4994865" cy="292065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99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0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9FC98C6B-B452-44B5-9804-96F0FAEFC518}"/>
              </a:ext>
            </a:extLst>
          </p:cNvPr>
          <p:cNvSpPr txBox="1"/>
          <p:nvPr/>
        </p:nvSpPr>
        <p:spPr>
          <a:xfrm>
            <a:off x="6897410" y="2186188"/>
            <a:ext cx="4568203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Too Many Commercials  (30%)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3B1580-1E27-4784-AA90-31FB569A205F}"/>
              </a:ext>
            </a:extLst>
          </p:cNvPr>
          <p:cNvSpPr txBox="1"/>
          <p:nvPr/>
        </p:nvSpPr>
        <p:spPr>
          <a:xfrm>
            <a:off x="6911041" y="3151332"/>
            <a:ext cx="4133213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Nothing (22%)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23FD51-CED9-4F2B-A790-3591F8411E4B}"/>
              </a:ext>
            </a:extLst>
          </p:cNvPr>
          <p:cNvSpPr txBox="1"/>
          <p:nvPr/>
        </p:nvSpPr>
        <p:spPr>
          <a:xfrm>
            <a:off x="6896297" y="3639499"/>
            <a:ext cx="4133212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Repetitive Music  (20%) </a:t>
            </a:r>
          </a:p>
        </p:txBody>
      </p:sp>
      <p:pic>
        <p:nvPicPr>
          <p:cNvPr id="6" name="Picture 2" descr="Audience Development | Point-To-Point Marketing">
            <a:extLst>
              <a:ext uri="{FF2B5EF4-FFF2-40B4-BE49-F238E27FC236}">
                <a16:creationId xmlns:a16="http://schemas.microsoft.com/office/drawing/2014/main" id="{6BD541D2-17DF-E584-5E54-B7F82C55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9" y="6311314"/>
            <a:ext cx="1289556" cy="4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127ED-2E0F-790A-AABA-DDA03D1ABA44}"/>
              </a:ext>
            </a:extLst>
          </p:cNvPr>
          <p:cNvSpPr txBox="1"/>
          <p:nvPr/>
        </p:nvSpPr>
        <p:spPr>
          <a:xfrm>
            <a:off x="944749" y="2467509"/>
            <a:ext cx="4507521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Music / Music Variety (40%)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E84A2-D635-D18A-B4A6-D0C974912E45}"/>
              </a:ext>
            </a:extLst>
          </p:cNvPr>
          <p:cNvSpPr txBox="1"/>
          <p:nvPr/>
        </p:nvSpPr>
        <p:spPr>
          <a:xfrm>
            <a:off x="6897410" y="2663165"/>
            <a:ext cx="4854262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Too Much Talk About Things I Don’t Like (24%)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8072D-566A-4207-1139-603094DADF76}"/>
              </a:ext>
            </a:extLst>
          </p:cNvPr>
          <p:cNvSpPr txBox="1"/>
          <p:nvPr/>
        </p:nvSpPr>
        <p:spPr>
          <a:xfrm>
            <a:off x="944750" y="3648153"/>
            <a:ext cx="4507521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Entertainment (15%)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0127E-22D3-2339-865A-5F9083D68EA9}"/>
              </a:ext>
            </a:extLst>
          </p:cNvPr>
          <p:cNvSpPr txBox="1"/>
          <p:nvPr/>
        </p:nvSpPr>
        <p:spPr>
          <a:xfrm>
            <a:off x="952610" y="4036143"/>
            <a:ext cx="4507521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Convenience/Ease of Use (13%)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10D47-2809-832E-422D-905CB01A8A0C}"/>
              </a:ext>
            </a:extLst>
          </p:cNvPr>
          <p:cNvSpPr txBox="1"/>
          <p:nvPr/>
        </p:nvSpPr>
        <p:spPr>
          <a:xfrm>
            <a:off x="0" y="893135"/>
            <a:ext cx="1127051" cy="8477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286F303-6DF9-BACD-DD07-1603EC1A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4" y="281036"/>
            <a:ext cx="11001689" cy="74284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Things They Like &amp; Don’t Like About Radio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CEAE625-3CB0-F6A3-E397-AA5AFBB3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74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8" grpId="0"/>
      <p:bldP spid="39" grpId="0"/>
      <p:bldP spid="40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511D80F7-8C20-43FC-90E3-0A949D0D33A6}"/>
              </a:ext>
            </a:extLst>
          </p:cNvPr>
          <p:cNvSpPr/>
          <p:nvPr/>
        </p:nvSpPr>
        <p:spPr>
          <a:xfrm>
            <a:off x="3404383" y="235730"/>
            <a:ext cx="7445942" cy="928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836484-F70A-446D-98B0-D2343BAE9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464" y="405698"/>
            <a:ext cx="785982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2700000" algn="tl" rotWithShape="0">
                    <a:srgbClr val="000000"/>
                  </a:outerShdw>
                </a:effectLst>
                <a:uLnTx/>
                <a:uFillTx/>
                <a:latin typeface="Arial"/>
                <a:cs typeface="+mn-cs"/>
              </a:rPr>
              <a:t>Things They LIKE About Local Radio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25400" dir="2700000" algn="tl" rotWithShape="0">
                  <a:srgbClr val="000000"/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02FDA-CD6E-4D11-900D-2979944BD5D3}"/>
              </a:ext>
            </a:extLst>
          </p:cNvPr>
          <p:cNvSpPr txBox="1"/>
          <p:nvPr/>
        </p:nvSpPr>
        <p:spPr>
          <a:xfrm>
            <a:off x="3349114" y="1347415"/>
            <a:ext cx="816937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Hispanic Male, 32: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the idea of having sound and music on that's live and having someone talking in the background while I work.”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 Female, 53: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that the DJ / host talks about relevant issues and topics and tries to help the community.”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 Male, 39: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that it relates to me and my everyday life and I can be a part of what's going on in my community. I really like the radio personalities on the radio. They keep up with everything I need to know.”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Female, 37: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how they curate the best music and have great hosts to address certain issues. The radio means so much to me and I use it daily.”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Female, 25: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like local radio because its very personable, they talk about real life and sometimes they have comedy sections. The hosts are very relatable.”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A74A3-3068-EFE8-47A4-DF2BAD6C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4" y="2441957"/>
            <a:ext cx="2053963" cy="1974086"/>
          </a:xfrm>
          <a:prstGeom prst="rect">
            <a:avLst/>
          </a:prstGeom>
        </p:spPr>
      </p:pic>
      <p:pic>
        <p:nvPicPr>
          <p:cNvPr id="4" name="Picture 2" descr="Audience Development | Point-To-Point Marketing">
            <a:extLst>
              <a:ext uri="{FF2B5EF4-FFF2-40B4-BE49-F238E27FC236}">
                <a16:creationId xmlns:a16="http://schemas.microsoft.com/office/drawing/2014/main" id="{CF40ED37-6A78-3CDE-6CB1-327FBC378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9" y="6311314"/>
            <a:ext cx="1289556" cy="4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8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BDDDAF-58F6-0F61-0F52-4521B6446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B6968C1-80EB-6BDD-AADE-0CDCEE901029}"/>
              </a:ext>
            </a:extLst>
          </p:cNvPr>
          <p:cNvSpPr/>
          <p:nvPr/>
        </p:nvSpPr>
        <p:spPr>
          <a:xfrm>
            <a:off x="3349114" y="235730"/>
            <a:ext cx="7712175" cy="928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CF8E9EE-7FAD-1600-C349-B139CA5D5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464" y="405698"/>
            <a:ext cx="785982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2700000" algn="tl" rotWithShape="0">
                    <a:srgbClr val="000000"/>
                  </a:outerShdw>
                </a:effectLst>
                <a:uLnTx/>
                <a:uFillTx/>
                <a:latin typeface="Arial"/>
                <a:cs typeface="+mn-cs"/>
              </a:rPr>
              <a:t>Things They Do NOT Like About Radio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25400" dir="2700000" algn="tl" rotWithShape="0">
                  <a:srgbClr val="000000"/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18C5330-63E4-144C-F449-FFF44C4F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90" y="2791439"/>
            <a:ext cx="2199750" cy="1500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977BB-E655-2091-FB94-C7D8E11645C8}"/>
              </a:ext>
            </a:extLst>
          </p:cNvPr>
          <p:cNvSpPr txBox="1"/>
          <p:nvPr/>
        </p:nvSpPr>
        <p:spPr>
          <a:xfrm>
            <a:off x="3349114" y="1347415"/>
            <a:ext cx="848259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Male, 28: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hate when there’s a million commercials and you just want to hear music.”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Female, 35: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“Too many commercials. Less commercials would be nice although I get they need the revenue.”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 Male, 30: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“Too many ads and hosts are sometimes not entertaining so it feels like dead air.”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Female, 19: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“Make sure the hosts are more funny and entertaining.”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 Female, 28: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“Too much talking, bad jokes, long winded skits about nothing.”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 Male, 46: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“Some of the personalities are a little too cheesy. Seems fake with their enthusiasm.”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udience Development | Point-To-Point Marketing">
            <a:extLst>
              <a:ext uri="{FF2B5EF4-FFF2-40B4-BE49-F238E27FC236}">
                <a16:creationId xmlns:a16="http://schemas.microsoft.com/office/drawing/2014/main" id="{6DC787DA-AB9C-A981-6895-1D369752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9" y="6311314"/>
            <a:ext cx="1289556" cy="4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2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AA2BA-9920-3144-DDF1-C0176FEEB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A5106-4AE2-809F-184F-D6B4C84F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943" y="662021"/>
            <a:ext cx="3573751" cy="18802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Deep Dive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into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The Workday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A6C6AC5-9F8B-D4F5-41D3-D304FB9B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011" y="2915110"/>
            <a:ext cx="4292989" cy="2169766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latin typeface="+mj-lt"/>
              </a:rPr>
              <a:t>Work Status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ADE4B-296D-1AA6-9A45-0F5EB3741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8"/>
          <a:stretch/>
        </p:blipFill>
        <p:spPr>
          <a:xfrm>
            <a:off x="-2838162" y="0"/>
            <a:ext cx="10295131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94ED7D2-A500-38B3-F904-266FA2D4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17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E7C91-2AA9-EE6B-A510-0124290B6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7BBB922E-82F8-4CEA-166B-E4770484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038" y="281036"/>
            <a:ext cx="7425921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Worker Profile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6B15245C-D091-EDAD-055B-00F7457A10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5415" y="1758462"/>
          <a:ext cx="10149010" cy="411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17E4DC0-3261-1E58-D22C-58519945F7BD}"/>
              </a:ext>
            </a:extLst>
          </p:cNvPr>
          <p:cNvSpPr/>
          <p:nvPr/>
        </p:nvSpPr>
        <p:spPr>
          <a:xfrm>
            <a:off x="4067667" y="2290488"/>
            <a:ext cx="926737" cy="58825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5BB7C0-21E8-49EC-1A7B-8244AC7E82FF}"/>
              </a:ext>
            </a:extLst>
          </p:cNvPr>
          <p:cNvSpPr txBox="1"/>
          <p:nvPr/>
        </p:nvSpPr>
        <p:spPr>
          <a:xfrm>
            <a:off x="1423686" y="6065547"/>
            <a:ext cx="7338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Eight out of 10 workers work fulltime.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22EA97-76EB-3E4E-1BF1-56464A19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EF5D2-8FC9-86EB-F648-0227B90FD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5034" y="1103454"/>
            <a:ext cx="7104185" cy="130197"/>
          </a:xfrm>
          <a:prstGeom prst="rect">
            <a:avLst/>
          </a:prstGeom>
          <a:solidFill>
            <a:srgbClr val="28C4CC">
              <a:alpha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33068-ED72-4789-56F9-752170AE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32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0BFAF-A41E-1D98-4FF1-26FEB4CA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DA5409-4D8E-0B74-6048-B5CE04F0E073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Which best describes your current work situation?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15AB2F33-5D3B-EE5D-75A3-A79793D9E5A5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Work Status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466B8D20-B936-7DF8-1309-8B6BD320A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578501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43AF7FC-C5E9-F5AC-6695-01746B7F1220}"/>
              </a:ext>
            </a:extLst>
          </p:cNvPr>
          <p:cNvSpPr txBox="1"/>
          <p:nvPr/>
        </p:nvSpPr>
        <p:spPr>
          <a:xfrm>
            <a:off x="1329069" y="5929523"/>
            <a:ext cx="7006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Nearly 9 out of 10 work at a job site or hybrid.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The majority of workers work exclusively from a job site every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1/3 are still hybrid, showing we are not back to pre-pandemic levels.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405D7-E595-B6C7-DE84-49BA6663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0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13D5D-881E-B328-9AB3-D1AA01A37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B4DB7B-C7C2-42FE-5A1E-CA8CB5B0C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5034" y="1103454"/>
            <a:ext cx="7104185" cy="130197"/>
          </a:xfrm>
          <a:prstGeom prst="rect">
            <a:avLst/>
          </a:prstGeom>
          <a:solidFill>
            <a:srgbClr val="28C4CC">
              <a:alpha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C94BBA22-26FE-DABD-554E-7480A6C4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488" y="337974"/>
            <a:ext cx="9225023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Work Controllers</a:t>
            </a:r>
          </a:p>
        </p:txBody>
      </p:sp>
      <p:graphicFrame>
        <p:nvGraphicFramePr>
          <p:cNvPr id="18" name="Content Placeholder 8">
            <a:extLst>
              <a:ext uri="{FF2B5EF4-FFF2-40B4-BE49-F238E27FC236}">
                <a16:creationId xmlns:a16="http://schemas.microsoft.com/office/drawing/2014/main" id="{172186A4-6202-4615-0DD9-441A2D5CAB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594467"/>
              </p:ext>
            </p:extLst>
          </p:nvPr>
        </p:nvGraphicFramePr>
        <p:xfrm>
          <a:off x="2941678" y="1779373"/>
          <a:ext cx="6430899" cy="474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439846-826B-24B5-7B20-53D569F2828D}"/>
              </a:ext>
            </a:extLst>
          </p:cNvPr>
          <p:cNvSpPr txBox="1"/>
          <p:nvPr/>
        </p:nvSpPr>
        <p:spPr>
          <a:xfrm>
            <a:off x="9118834" y="3737746"/>
            <a:ext cx="1647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Radio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90F4C-D708-0543-C2F5-F04881448346}"/>
              </a:ext>
            </a:extLst>
          </p:cNvPr>
          <p:cNvSpPr txBox="1"/>
          <p:nvPr/>
        </p:nvSpPr>
        <p:spPr>
          <a:xfrm>
            <a:off x="1294189" y="4045523"/>
            <a:ext cx="1647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6961E4-514B-5D30-121D-0068DBA11C38}"/>
              </a:ext>
            </a:extLst>
          </p:cNvPr>
          <p:cNvSpPr txBox="1"/>
          <p:nvPr/>
        </p:nvSpPr>
        <p:spPr>
          <a:xfrm>
            <a:off x="1648047" y="6361382"/>
            <a:ext cx="6927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great majority of workers control the audio they listen to while they work.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206D-1B50-301A-C9C4-60E9E95CD172}"/>
              </a:ext>
            </a:extLst>
          </p:cNvPr>
          <p:cNvSpPr txBox="1"/>
          <p:nvPr/>
        </p:nvSpPr>
        <p:spPr>
          <a:xfrm>
            <a:off x="2528152" y="1236615"/>
            <a:ext cx="7135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 you control what you listen to while you work?</a:t>
            </a:r>
            <a:r>
              <a:rPr lang="en-US" sz="2800" i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F5CD5D-E92B-5C29-6FAF-2AF84556B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548ACD2-7860-179A-C50A-A25BC1B4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5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A6223-4EB8-F926-7F1C-5655ABBF1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E92E67-F215-8459-3490-A8BF3E2F34AB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type of audio, if any, do you MOST want to listen to while you work at an office or job site?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A3E799A0-833E-11EA-3785-984CC0A814DB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 Site / Office Audio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AC75483-BB18-5414-50F6-4292F2400B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836707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49205E97-7FA9-EC35-F22B-BB23F9F69A5E}"/>
              </a:ext>
            </a:extLst>
          </p:cNvPr>
          <p:cNvSpPr/>
          <p:nvPr/>
        </p:nvSpPr>
        <p:spPr>
          <a:xfrm>
            <a:off x="3655234" y="2287000"/>
            <a:ext cx="711266" cy="64654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3192E-7624-6FA1-FF23-5FE06B487399}"/>
              </a:ext>
            </a:extLst>
          </p:cNvPr>
          <p:cNvSpPr txBox="1"/>
          <p:nvPr/>
        </p:nvSpPr>
        <p:spPr>
          <a:xfrm>
            <a:off x="1367432" y="6137390"/>
            <a:ext cx="6787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Local radio trails streamed music services for what workers most want to listen to at the workplace.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FB70C50-4C2A-5B67-7FA7-73C3D5A02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1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0E96-B2B1-AF84-63E5-468999CCA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1CCC243-E042-EB0B-0389-2DAD2CF04C68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type of audio, if any, do you MOST want to listen to while you work at an office or job site?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ED4F1FE2-A875-A18D-4290-ECF4A2F45FAF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 Site / Office Audio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FF80AD13-27DE-35FC-34CF-222FE25021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019725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5F6BF53E-89E2-8B63-FBFD-4B9A632BF4E3}"/>
              </a:ext>
            </a:extLst>
          </p:cNvPr>
          <p:cNvSpPr/>
          <p:nvPr/>
        </p:nvSpPr>
        <p:spPr>
          <a:xfrm>
            <a:off x="2580264" y="2444829"/>
            <a:ext cx="2757855" cy="64654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5AC70-6A4D-724D-1FD9-3BB612D7AB43}"/>
              </a:ext>
            </a:extLst>
          </p:cNvPr>
          <p:cNvSpPr txBox="1"/>
          <p:nvPr/>
        </p:nvSpPr>
        <p:spPr>
          <a:xfrm>
            <a:off x="1367432" y="6137390"/>
            <a:ext cx="6787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Local radio is at-parity with streaming services among Male Workers but radio loses among Female Workers.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B81593-9BB0-4862-F8CC-524E9DA3DE02}"/>
              </a:ext>
            </a:extLst>
          </p:cNvPr>
          <p:cNvCxnSpPr/>
          <p:nvPr/>
        </p:nvCxnSpPr>
        <p:spPr>
          <a:xfrm flipH="1" flipV="1">
            <a:off x="8575589" y="2780270"/>
            <a:ext cx="469557" cy="31110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E969499-73CC-5EE1-0967-54DB3ECF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54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C0D3-1030-6763-79DD-5B104D3E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02E25BB-0AFC-981A-91E0-B6117BE92C18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type of audio, if any, do you MOST want to listen to while you work at an office or job site?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B4D56B54-D15D-46FE-E90F-35CAE83864C4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 Site / Office Audio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CE843C78-DAB5-690A-27DC-4FB4506BF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891330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1A71AC1B-D17C-E517-C832-33D016035B87}"/>
              </a:ext>
            </a:extLst>
          </p:cNvPr>
          <p:cNvSpPr/>
          <p:nvPr/>
        </p:nvSpPr>
        <p:spPr>
          <a:xfrm>
            <a:off x="7152264" y="2543683"/>
            <a:ext cx="2757855" cy="64654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BBF72-3BD9-CCE5-F1CB-594A48916C0C}"/>
              </a:ext>
            </a:extLst>
          </p:cNvPr>
          <p:cNvSpPr txBox="1"/>
          <p:nvPr/>
        </p:nvSpPr>
        <p:spPr>
          <a:xfrm>
            <a:off x="1367432" y="6137390"/>
            <a:ext cx="6787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Local radio is at-parity with streaming services among 35-54s but radio loses among 18-34 Workers.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DD94A6-BECD-55E1-A77D-1DBA4E8F7305}"/>
              </a:ext>
            </a:extLst>
          </p:cNvPr>
          <p:cNvCxnSpPr/>
          <p:nvPr/>
        </p:nvCxnSpPr>
        <p:spPr>
          <a:xfrm flipH="1" flipV="1">
            <a:off x="3697225" y="2711403"/>
            <a:ext cx="469557" cy="31110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F8FB893-D9A0-1A63-A585-AB5888F5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19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7B463-912E-5110-8616-4D4926BEB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4F2969-3386-AC13-0607-E329C3D787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2300" y="3360964"/>
            <a:ext cx="4979504" cy="218018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</a:t>
            </a:r>
            <a:br>
              <a:rPr lang="en-US" dirty="0"/>
            </a:br>
            <a:r>
              <a:rPr lang="en-US" dirty="0"/>
              <a:t> Workers Want</a:t>
            </a:r>
            <a:br>
              <a:rPr lang="en-US" dirty="0"/>
            </a:br>
            <a:r>
              <a:rPr lang="en-US" sz="3200" dirty="0"/>
              <a:t>Part 2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EDCCA5A-2A3D-1E1E-64E3-E107AFF7B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5605670"/>
            <a:ext cx="3684104" cy="55784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>
                <a:latin typeface="+mj-lt"/>
              </a:rPr>
              <a:t>2024</a:t>
            </a:r>
            <a:endParaRPr lang="en-US" b="1" dirty="0">
              <a:latin typeface="+mj-lt"/>
            </a:endParaRPr>
          </a:p>
        </p:txBody>
      </p:sp>
      <p:pic>
        <p:nvPicPr>
          <p:cNvPr id="9" name="Picture 2" descr="C:\Users\Bob Kaake\AppData\Local\Microsoft\Windows\Temporary Internet Files\Content.Outlook\DMTLGE6D\SSRLogo_Mar16_F_rgb_300.png">
            <a:extLst>
              <a:ext uri="{FF2B5EF4-FFF2-40B4-BE49-F238E27FC236}">
                <a16:creationId xmlns:a16="http://schemas.microsoft.com/office/drawing/2014/main" id="{D418CD07-A639-580A-EE93-DDA69BC9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46" y="2338674"/>
            <a:ext cx="4189230" cy="7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udience Development | Point-To-Point Marketing">
            <a:extLst>
              <a:ext uri="{FF2B5EF4-FFF2-40B4-BE49-F238E27FC236}">
                <a16:creationId xmlns:a16="http://schemas.microsoft.com/office/drawing/2014/main" id="{270D6A8E-27F4-269F-EF54-991AAE87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61" y="694489"/>
            <a:ext cx="3505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E7002B7A-9843-3817-94D3-8E6E56388C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22839"/>
          <a:stretch>
            <a:fillRect/>
          </a:stretch>
        </p:blipFill>
        <p:spPr>
          <a:xfrm>
            <a:off x="0" y="-28575"/>
            <a:ext cx="6308725" cy="6886575"/>
          </a:xfrm>
        </p:spPr>
      </p:pic>
    </p:spTree>
    <p:extLst>
      <p:ext uri="{BB962C8B-B14F-4D97-AF65-F5344CB8AC3E}">
        <p14:creationId xmlns:p14="http://schemas.microsoft.com/office/powerpoint/2010/main" val="19275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9CFDD-A886-03DC-74B5-3951D8E60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8E85D0-E3B4-EBB0-9580-FBCB31829BE8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you think about your total work day – when working at an office or job site – what percentage of the time are you listening to LOCAL RADIO, even when on in the background?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E08B6A70-A489-02C1-4A40-19FAE3699DA8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Radio Usage at the Office/Work Site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8DD66482-254E-6803-7365-B879E0951A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356365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C90495D4-865C-3745-5E1F-1C2BADED85B8}"/>
              </a:ext>
            </a:extLst>
          </p:cNvPr>
          <p:cNvSpPr/>
          <p:nvPr/>
        </p:nvSpPr>
        <p:spPr>
          <a:xfrm>
            <a:off x="9230618" y="2427479"/>
            <a:ext cx="711266" cy="64654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F3E69-34C1-DE9F-D194-06A2FD250700}"/>
              </a:ext>
            </a:extLst>
          </p:cNvPr>
          <p:cNvSpPr txBox="1"/>
          <p:nvPr/>
        </p:nvSpPr>
        <p:spPr>
          <a:xfrm>
            <a:off x="1367432" y="6137390"/>
            <a:ext cx="6787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Nearly ½ the audience listens to local radio 50% or more of the time they are working.  Hispanics and Men are the heaviest users.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B407698-4B65-73EE-350C-A9B1DA9E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90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E361-5882-E3DA-8B3B-6D3127C3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9D5CA9-7EF1-081C-A755-EC412CDFEC8C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percentage of the time are you listening to LOCAL RADIO, even when on in the background?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9CC911AD-C431-ECA6-E296-6864DC1728BF}"/>
              </a:ext>
            </a:extLst>
          </p:cNvPr>
          <p:cNvSpPr txBox="1">
            <a:spLocks/>
          </p:cNvSpPr>
          <p:nvPr/>
        </p:nvSpPr>
        <p:spPr>
          <a:xfrm>
            <a:off x="1066800" y="237820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Radio Usage: Office vs WFH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19F0619-467F-DA71-63CD-E4AAD0BB7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192835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9FC8355D-F0C0-24CD-4F8B-D194D4A54269}"/>
              </a:ext>
            </a:extLst>
          </p:cNvPr>
          <p:cNvSpPr/>
          <p:nvPr/>
        </p:nvSpPr>
        <p:spPr>
          <a:xfrm>
            <a:off x="8647289" y="2449689"/>
            <a:ext cx="1689706" cy="730216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DEB30-1D09-F8F9-2E77-C891366AD56E}"/>
              </a:ext>
            </a:extLst>
          </p:cNvPr>
          <p:cNvSpPr txBox="1"/>
          <p:nvPr/>
        </p:nvSpPr>
        <p:spPr>
          <a:xfrm>
            <a:off x="1388697" y="6021501"/>
            <a:ext cx="6787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Work from Home listeners perceive themselves to be listening to just as much local radio as those working in an office or work site. Their reported listening tells a different story, but this shows they want to ‘root’ for local radio.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AB8E8CA-2C4C-6087-F356-9C11C916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97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5CC2C-7016-2701-CEE3-5A78953F3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F780B1-952B-068B-B794-CAE943DE731E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you think about your total work day – when working at an office or job site – what percentage of the time are you listening to LOCAL RADIO, even when on in the background?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5E2EEF2B-01AE-D3D7-EE0D-0CA5B918F0E7}"/>
              </a:ext>
            </a:extLst>
          </p:cNvPr>
          <p:cNvSpPr txBox="1">
            <a:spLocks/>
          </p:cNvSpPr>
          <p:nvPr/>
        </p:nvSpPr>
        <p:spPr>
          <a:xfrm>
            <a:off x="868679" y="260647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Radio Usage at Work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431E598D-2F2F-FE7A-DA46-FBC977CC1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082617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1906599E-1AF2-6BD2-8DB7-E6512B94DCE4}"/>
              </a:ext>
            </a:extLst>
          </p:cNvPr>
          <p:cNvSpPr/>
          <p:nvPr/>
        </p:nvSpPr>
        <p:spPr>
          <a:xfrm>
            <a:off x="4761301" y="1789938"/>
            <a:ext cx="711266" cy="64654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5EF38-078B-D64D-3493-8563268F6932}"/>
              </a:ext>
            </a:extLst>
          </p:cNvPr>
          <p:cNvSpPr txBox="1"/>
          <p:nvPr/>
        </p:nvSpPr>
        <p:spPr>
          <a:xfrm>
            <a:off x="1367432" y="6137390"/>
            <a:ext cx="6192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 people who do control the audio they consume while at work use radio more.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5806408-159D-277E-2FD7-BE17675A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38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9225F-6A26-BB82-9831-E633F2D1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7BEA57-8D8F-B8D7-0DF7-43E1D78C4C31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you think about your total work day – when working at an office or job site – what percentage of the time are you listening to LOCAL RADIO, even when on in the background?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F3091B5C-6617-6A33-EA7A-9FA6E3093D4F}"/>
              </a:ext>
            </a:extLst>
          </p:cNvPr>
          <p:cNvSpPr txBox="1">
            <a:spLocks/>
          </p:cNvSpPr>
          <p:nvPr/>
        </p:nvSpPr>
        <p:spPr>
          <a:xfrm>
            <a:off x="868679" y="260647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Radio Usage at Work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67C0AAC9-F1F7-AAEC-FA13-FA992FA651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420786"/>
              </p:ext>
            </p:extLst>
          </p:nvPr>
        </p:nvGraphicFramePr>
        <p:xfrm>
          <a:off x="1181301" y="1812765"/>
          <a:ext cx="10058400" cy="404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189B879B-79B4-2035-613E-EF8B6A7AE6EC}"/>
              </a:ext>
            </a:extLst>
          </p:cNvPr>
          <p:cNvSpPr/>
          <p:nvPr/>
        </p:nvSpPr>
        <p:spPr>
          <a:xfrm>
            <a:off x="4761301" y="2104207"/>
            <a:ext cx="711266" cy="64654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8E660-0EA0-246E-F33F-7898CB9EFD68}"/>
              </a:ext>
            </a:extLst>
          </p:cNvPr>
          <p:cNvSpPr txBox="1"/>
          <p:nvPr/>
        </p:nvSpPr>
        <p:spPr>
          <a:xfrm>
            <a:off x="1367432" y="6137390"/>
            <a:ext cx="6787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This is more evidence that contest players are heavier users of radio. This reinforces other data about contest players we shared in Webinar 1.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F143222-8597-96AC-25B9-AA7BF1E1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4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A146-7FA5-7D1B-061D-50810AD6A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2ADDE1-CFF1-8F67-0AFB-D156D98E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249" y="1099104"/>
            <a:ext cx="7104185" cy="130197"/>
          </a:xfrm>
          <a:prstGeom prst="rect">
            <a:avLst/>
          </a:prstGeom>
          <a:solidFill>
            <a:srgbClr val="28C4CC">
              <a:alpha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DC748863-75B5-3C35-8EBD-0D62356A8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84" y="285280"/>
            <a:ext cx="9225023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Workday Listening Environment</a:t>
            </a:r>
          </a:p>
        </p:txBody>
      </p:sp>
      <p:graphicFrame>
        <p:nvGraphicFramePr>
          <p:cNvPr id="18" name="Content Placeholder 8">
            <a:extLst>
              <a:ext uri="{FF2B5EF4-FFF2-40B4-BE49-F238E27FC236}">
                <a16:creationId xmlns:a16="http://schemas.microsoft.com/office/drawing/2014/main" id="{1920213F-5B1D-CC99-E7EC-C245C57B9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038623"/>
              </p:ext>
            </p:extLst>
          </p:nvPr>
        </p:nvGraphicFramePr>
        <p:xfrm>
          <a:off x="2397212" y="1779373"/>
          <a:ext cx="7680160" cy="474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CCD9502-2728-2FC5-EB95-C6B7E3F0C247}"/>
              </a:ext>
            </a:extLst>
          </p:cNvPr>
          <p:cNvSpPr txBox="1"/>
          <p:nvPr/>
        </p:nvSpPr>
        <p:spPr>
          <a:xfrm>
            <a:off x="7042899" y="3043601"/>
            <a:ext cx="22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music playlist with no hosts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56AF3F-7EBF-BF93-8BD7-7482A1557F8D}"/>
              </a:ext>
            </a:extLst>
          </p:cNvPr>
          <p:cNvSpPr txBox="1"/>
          <p:nvPr/>
        </p:nvSpPr>
        <p:spPr>
          <a:xfrm>
            <a:off x="1294189" y="4045523"/>
            <a:ext cx="1647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09F1BF-76B9-3C3C-DA05-7D540AAFEB7B}"/>
              </a:ext>
            </a:extLst>
          </p:cNvPr>
          <p:cNvSpPr txBox="1"/>
          <p:nvPr/>
        </p:nvSpPr>
        <p:spPr>
          <a:xfrm>
            <a:off x="598311" y="6222744"/>
            <a:ext cx="8267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The majority of workers value hosts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in addition to the music during the workday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Heavy Users of radio, Likely Ratings Participants also want more than just a playlist.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2DE19-14CF-530A-94FD-34BD6D1644BC}"/>
              </a:ext>
            </a:extLst>
          </p:cNvPr>
          <p:cNvSpPr txBox="1"/>
          <p:nvPr/>
        </p:nvSpPr>
        <p:spPr>
          <a:xfrm>
            <a:off x="2527494" y="1296975"/>
            <a:ext cx="7135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Which of the following best fits what type of listening experience you want when working in an office or job site?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9B37B-E7CE-4314-3A7B-6EA4138F0C39}"/>
              </a:ext>
            </a:extLst>
          </p:cNvPr>
          <p:cNvSpPr txBox="1"/>
          <p:nvPr/>
        </p:nvSpPr>
        <p:spPr>
          <a:xfrm>
            <a:off x="5224873" y="4305016"/>
            <a:ext cx="221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local radio station with a lot of music and a host briefly introducing the songs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42EA6-8025-1435-97D8-AE1B95677DE7}"/>
              </a:ext>
            </a:extLst>
          </p:cNvPr>
          <p:cNvSpPr txBox="1"/>
          <p:nvPr/>
        </p:nvSpPr>
        <p:spPr>
          <a:xfrm>
            <a:off x="3065695" y="2963533"/>
            <a:ext cx="221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A local radio station with entertaining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personalities who add something positive in addition to the music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14D2BC-7D9C-218B-9A4F-295EDB96B0A9}"/>
              </a:ext>
            </a:extLst>
          </p:cNvPr>
          <p:cNvSpPr/>
          <p:nvPr/>
        </p:nvSpPr>
        <p:spPr>
          <a:xfrm>
            <a:off x="3707027" y="2552984"/>
            <a:ext cx="827903" cy="41054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2A3FE-D321-9B1B-3546-7A9F9A48AD55}"/>
              </a:ext>
            </a:extLst>
          </p:cNvPr>
          <p:cNvSpPr/>
          <p:nvPr/>
        </p:nvSpPr>
        <p:spPr>
          <a:xfrm>
            <a:off x="5917077" y="3916739"/>
            <a:ext cx="827903" cy="41054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2F882E-1F59-D7E4-6F44-2542DBDD0A54}"/>
              </a:ext>
            </a:extLst>
          </p:cNvPr>
          <p:cNvSpPr txBox="1"/>
          <p:nvPr/>
        </p:nvSpPr>
        <p:spPr>
          <a:xfrm>
            <a:off x="9567090" y="2301943"/>
            <a:ext cx="2357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These preferences mirror those working from home.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E2F672-264F-4288-EDE5-2F26E4D6C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2AAC49E-319E-4C39-EBB6-10A2B9A0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3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D2A79-4FDF-A404-48BE-523A38F3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406013-70C3-313F-4377-2CF91C64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943" y="662021"/>
            <a:ext cx="3573751" cy="18802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Audio Devices During the Workday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9FB5DB3-43E7-CDDD-3A64-89B206DC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011" y="2915110"/>
            <a:ext cx="4292989" cy="2169766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latin typeface="+mj-lt"/>
              </a:rPr>
              <a:t>How they listen to audio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F2609-4916-18D9-4059-ED4477764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5834" y="0"/>
            <a:ext cx="9753972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0F68917-F0D0-7586-9988-99DC38C0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>
                <a:solidFill>
                  <a:schemeClr val="bg1"/>
                </a:solidFill>
              </a:rPr>
              <a:pPr/>
              <a:t>25</a:t>
            </a:fld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70F26-30E6-EA0C-30B7-21928C1A3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>
            <a:extLst>
              <a:ext uri="{FF2B5EF4-FFF2-40B4-BE49-F238E27FC236}">
                <a16:creationId xmlns:a16="http://schemas.microsoft.com/office/drawing/2014/main" id="{7E38358E-EAC8-09EB-E7FD-2DA3684D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11" y="304276"/>
            <a:ext cx="10735733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Audio Device - Work Site/Office</a:t>
            </a:r>
          </a:p>
        </p:txBody>
      </p:sp>
      <p:graphicFrame>
        <p:nvGraphicFramePr>
          <p:cNvPr id="18" name="Content Placeholder 8">
            <a:extLst>
              <a:ext uri="{FF2B5EF4-FFF2-40B4-BE49-F238E27FC236}">
                <a16:creationId xmlns:a16="http://schemas.microsoft.com/office/drawing/2014/main" id="{CBA3361C-E769-EE83-69CA-E3BB236B5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230837"/>
              </p:ext>
            </p:extLst>
          </p:nvPr>
        </p:nvGraphicFramePr>
        <p:xfrm>
          <a:off x="2397212" y="1542158"/>
          <a:ext cx="7680160" cy="474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BFC1E9-A278-742E-E149-28CB266B19B8}"/>
              </a:ext>
            </a:extLst>
          </p:cNvPr>
          <p:cNvSpPr txBox="1"/>
          <p:nvPr/>
        </p:nvSpPr>
        <p:spPr>
          <a:xfrm>
            <a:off x="7078438" y="3108504"/>
            <a:ext cx="22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Streaming from your phone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B1F44-D5C4-E4A4-A632-3EB35BD9B896}"/>
              </a:ext>
            </a:extLst>
          </p:cNvPr>
          <p:cNvSpPr txBox="1"/>
          <p:nvPr/>
        </p:nvSpPr>
        <p:spPr>
          <a:xfrm>
            <a:off x="598311" y="6073170"/>
            <a:ext cx="8267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Nearly 8 out of 10 stream audio more than listen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via an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AM/FM radio device.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Streaming from a phone is the most popular way to listen to audio at work.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E50B3-1B2A-4C6D-BA1C-DA01E8A0E373}"/>
              </a:ext>
            </a:extLst>
          </p:cNvPr>
          <p:cNvSpPr txBox="1"/>
          <p:nvPr/>
        </p:nvSpPr>
        <p:spPr>
          <a:xfrm>
            <a:off x="2397212" y="1371936"/>
            <a:ext cx="7397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When you are working in the office or job site, how do you MOST listen to audio?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A972F-2876-F5E0-7E08-80721E10BEBF}"/>
              </a:ext>
            </a:extLst>
          </p:cNvPr>
          <p:cNvSpPr txBox="1"/>
          <p:nvPr/>
        </p:nvSpPr>
        <p:spPr>
          <a:xfrm>
            <a:off x="5224873" y="4305016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AM/FM Radio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E5DC7-CBE9-DC47-D052-F9623B379892}"/>
              </a:ext>
            </a:extLst>
          </p:cNvPr>
          <p:cNvSpPr txBox="1"/>
          <p:nvPr/>
        </p:nvSpPr>
        <p:spPr>
          <a:xfrm>
            <a:off x="2901249" y="3530885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Smart Speaker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BB3A9D-E3BD-8FD3-20AA-78C55670AF9B}"/>
              </a:ext>
            </a:extLst>
          </p:cNvPr>
          <p:cNvSpPr/>
          <p:nvPr/>
        </p:nvSpPr>
        <p:spPr>
          <a:xfrm>
            <a:off x="7770643" y="2629772"/>
            <a:ext cx="827903" cy="41054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DA147-D513-8394-D96B-3846123EECB7}"/>
              </a:ext>
            </a:extLst>
          </p:cNvPr>
          <p:cNvSpPr txBox="1"/>
          <p:nvPr/>
        </p:nvSpPr>
        <p:spPr>
          <a:xfrm>
            <a:off x="3143959" y="2499550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Streaming from computer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9A434-1368-DC21-7424-58DFD44A6638}"/>
              </a:ext>
            </a:extLst>
          </p:cNvPr>
          <p:cNvSpPr txBox="1"/>
          <p:nvPr/>
        </p:nvSpPr>
        <p:spPr>
          <a:xfrm>
            <a:off x="9538279" y="2052236"/>
            <a:ext cx="2653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Nearly ½ of all African-American workers listen most by phone streaming.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A9A3B-AFA1-7D9F-5674-96E750E58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0FB801-D97E-31DC-5DC7-3C42E73DF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249" y="1099104"/>
            <a:ext cx="7104185" cy="130197"/>
          </a:xfrm>
          <a:prstGeom prst="rect">
            <a:avLst/>
          </a:prstGeom>
          <a:solidFill>
            <a:srgbClr val="28C4CC">
              <a:alpha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5C676B5-652D-19BB-6E27-A08A5009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85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2255-7BA4-44A2-CEC0-C72B8F42C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>
            <a:extLst>
              <a:ext uri="{FF2B5EF4-FFF2-40B4-BE49-F238E27FC236}">
                <a16:creationId xmlns:a16="http://schemas.microsoft.com/office/drawing/2014/main" id="{EC7C5510-FB83-6536-949A-B67A45A1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3" y="355363"/>
            <a:ext cx="9922933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Audio Device - Work Site/Office</a:t>
            </a:r>
          </a:p>
        </p:txBody>
      </p:sp>
      <p:graphicFrame>
        <p:nvGraphicFramePr>
          <p:cNvPr id="18" name="Content Placeholder 8">
            <a:extLst>
              <a:ext uri="{FF2B5EF4-FFF2-40B4-BE49-F238E27FC236}">
                <a16:creationId xmlns:a16="http://schemas.microsoft.com/office/drawing/2014/main" id="{7517F654-ECC3-3273-0DF9-FC0E0959A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653081"/>
              </p:ext>
            </p:extLst>
          </p:nvPr>
        </p:nvGraphicFramePr>
        <p:xfrm>
          <a:off x="107617" y="2045408"/>
          <a:ext cx="6001721" cy="402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5CA0963-8F0A-7B34-342D-F42EB7CDCE75}"/>
              </a:ext>
            </a:extLst>
          </p:cNvPr>
          <p:cNvSpPr txBox="1"/>
          <p:nvPr/>
        </p:nvSpPr>
        <p:spPr>
          <a:xfrm>
            <a:off x="3108477" y="2988689"/>
            <a:ext cx="22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Streaming from your phone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681D0E-0615-CC53-4EC0-1E55141252AB}"/>
              </a:ext>
            </a:extLst>
          </p:cNvPr>
          <p:cNvSpPr txBox="1"/>
          <p:nvPr/>
        </p:nvSpPr>
        <p:spPr>
          <a:xfrm>
            <a:off x="598311" y="6073170"/>
            <a:ext cx="8267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There is significant usage of Smart Speakers while working from home.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 streaming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and computer streaming are also significant.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0815D-1640-292D-6A44-946AF44E6013}"/>
              </a:ext>
            </a:extLst>
          </p:cNvPr>
          <p:cNvSpPr txBox="1"/>
          <p:nvPr/>
        </p:nvSpPr>
        <p:spPr>
          <a:xfrm>
            <a:off x="2396553" y="1352527"/>
            <a:ext cx="7397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How do you MOST listen to audio?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DFD17-6B40-8DCD-E643-2723816869D5}"/>
              </a:ext>
            </a:extLst>
          </p:cNvPr>
          <p:cNvSpPr txBox="1"/>
          <p:nvPr/>
        </p:nvSpPr>
        <p:spPr>
          <a:xfrm>
            <a:off x="2002321" y="4137450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AM/FM Radio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B20A3-01A4-D588-A9A9-73BC6FCCDE0D}"/>
              </a:ext>
            </a:extLst>
          </p:cNvPr>
          <p:cNvSpPr txBox="1"/>
          <p:nvPr/>
        </p:nvSpPr>
        <p:spPr>
          <a:xfrm>
            <a:off x="324391" y="3677071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Smart Speaker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581DD-5AC7-8E10-8437-6AA0146B49BC}"/>
              </a:ext>
            </a:extLst>
          </p:cNvPr>
          <p:cNvSpPr txBox="1"/>
          <p:nvPr/>
        </p:nvSpPr>
        <p:spPr>
          <a:xfrm>
            <a:off x="501891" y="2883991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 Streaming</a:t>
            </a:r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6D0FF81E-0438-77A8-0EB5-DA671CDE7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81522"/>
              </p:ext>
            </p:extLst>
          </p:nvPr>
        </p:nvGraphicFramePr>
        <p:xfrm>
          <a:off x="6136769" y="2025677"/>
          <a:ext cx="6001721" cy="402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E0C3968-B983-8445-CD17-E586A39AB5A7}"/>
              </a:ext>
            </a:extLst>
          </p:cNvPr>
          <p:cNvSpPr txBox="1"/>
          <p:nvPr/>
        </p:nvSpPr>
        <p:spPr>
          <a:xfrm>
            <a:off x="214489" y="1879924"/>
            <a:ext cx="548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JOB SITE / OFFICE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E43F3-9D32-4BF2-9A09-54E18A16EB70}"/>
              </a:ext>
            </a:extLst>
          </p:cNvPr>
          <p:cNvSpPr txBox="1"/>
          <p:nvPr/>
        </p:nvSpPr>
        <p:spPr>
          <a:xfrm>
            <a:off x="6216210" y="1845353"/>
            <a:ext cx="5625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FROM HOME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41EDD-13F3-1C4A-EAEB-B1E0FEC3736B}"/>
              </a:ext>
            </a:extLst>
          </p:cNvPr>
          <p:cNvSpPr txBox="1"/>
          <p:nvPr/>
        </p:nvSpPr>
        <p:spPr>
          <a:xfrm>
            <a:off x="6445735" y="2950282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 Streaming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4DE9-684E-0171-AA3D-B3A617AD1E9B}"/>
              </a:ext>
            </a:extLst>
          </p:cNvPr>
          <p:cNvSpPr txBox="1"/>
          <p:nvPr/>
        </p:nvSpPr>
        <p:spPr>
          <a:xfrm>
            <a:off x="9022969" y="2801732"/>
            <a:ext cx="22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Streaming from your phone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37C4A-FB20-FFCA-310E-B8E8B5380CA3}"/>
              </a:ext>
            </a:extLst>
          </p:cNvPr>
          <p:cNvSpPr txBox="1"/>
          <p:nvPr/>
        </p:nvSpPr>
        <p:spPr>
          <a:xfrm>
            <a:off x="9471457" y="3905527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AM/FM Radio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DAFA0-EE04-1012-8B47-43B3B2C1CE8C}"/>
              </a:ext>
            </a:extLst>
          </p:cNvPr>
          <p:cNvSpPr txBox="1"/>
          <p:nvPr/>
        </p:nvSpPr>
        <p:spPr>
          <a:xfrm>
            <a:off x="6925317" y="3955615"/>
            <a:ext cx="221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Smart Speaker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471EF0-AD8C-B744-2C3A-D1C2BFD4F475}"/>
              </a:ext>
            </a:extLst>
          </p:cNvPr>
          <p:cNvSpPr/>
          <p:nvPr/>
        </p:nvSpPr>
        <p:spPr>
          <a:xfrm>
            <a:off x="7073504" y="3591992"/>
            <a:ext cx="1943232" cy="76723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466D70-0C8E-8206-AA5E-4BA9E9F6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A4541C-2CED-1D5A-3B46-10B1A2050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249" y="1099104"/>
            <a:ext cx="7104185" cy="130197"/>
          </a:xfrm>
          <a:prstGeom prst="rect">
            <a:avLst/>
          </a:prstGeom>
          <a:solidFill>
            <a:srgbClr val="28C4CC">
              <a:alpha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95E0AB-9765-3065-CF84-39C99700578D}"/>
              </a:ext>
            </a:extLst>
          </p:cNvPr>
          <p:cNvSpPr txBox="1"/>
          <p:nvPr/>
        </p:nvSpPr>
        <p:spPr>
          <a:xfrm>
            <a:off x="2482241" y="2664203"/>
            <a:ext cx="540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AC8BB-39D4-8CF2-591E-7E7F959D8CF6}"/>
              </a:ext>
            </a:extLst>
          </p:cNvPr>
          <p:cNvSpPr txBox="1"/>
          <p:nvPr/>
        </p:nvSpPr>
        <p:spPr>
          <a:xfrm>
            <a:off x="8611243" y="2614769"/>
            <a:ext cx="540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5A23333-6BF5-70CA-7A8B-DF146458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8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2" grpId="0"/>
      <p:bldP spid="13" grpId="0"/>
      <p:bldP spid="14" grpId="0"/>
      <p:bldP spid="15" grpId="0"/>
      <p:bldP spid="17" grpId="0"/>
      <p:bldP spid="9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65A67-D539-4F3A-BD7D-543B4424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BC81F1-B9F1-C06E-1336-61A7E4A9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29" y="555696"/>
            <a:ext cx="3573751" cy="18802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Brand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Engagement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E4E417D-BBBF-CD7F-AC4D-2290E01D4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0" y="2790855"/>
            <a:ext cx="3686091" cy="2169766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Attractors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Potential Attractors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Engagement Levels: Radio vs Spotify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5CF6A-55B5-9B4C-67E3-2BD8CFBC4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16"/>
          <a:stretch/>
        </p:blipFill>
        <p:spPr>
          <a:xfrm>
            <a:off x="4278667" y="0"/>
            <a:ext cx="1074851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D010851-8B55-EEAA-032B-6A849669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4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DC876-448B-AD3F-9C1C-A4B5B20A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F7D93A-24CA-2A55-0969-69020FD8ADF1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Which of the following would motivate you to listen MORE to local radio from 9am to 3pm?  Select all that apply. (multiple choice)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2EF84DDF-3C80-9449-8E2C-40F724B1FCB7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Brand Attractors for Radio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9867F-B2B3-93C1-BDE5-98EFE1D16BF1}"/>
              </a:ext>
            </a:extLst>
          </p:cNvPr>
          <p:cNvSpPr txBox="1"/>
          <p:nvPr/>
        </p:nvSpPr>
        <p:spPr>
          <a:xfrm>
            <a:off x="8437944" y="3407296"/>
            <a:ext cx="32850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course, nonstop music is the most desired attribute during the workday, but there is also a healthy appetite for the traits that make radio special and unique!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14128-06D3-F49D-7963-9926E78F426B}"/>
              </a:ext>
            </a:extLst>
          </p:cNvPr>
          <p:cNvSpPr txBox="1"/>
          <p:nvPr/>
        </p:nvSpPr>
        <p:spPr>
          <a:xfrm>
            <a:off x="8437944" y="5368576"/>
            <a:ext cx="3629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Contests are still enough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 driver to give you a good ROI.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CF8D3B4-7C6A-C3FB-506C-3F71550BA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986492"/>
              </p:ext>
            </p:extLst>
          </p:nvPr>
        </p:nvGraphicFramePr>
        <p:xfrm>
          <a:off x="655211" y="1706883"/>
          <a:ext cx="8107680" cy="506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3EB84A-5808-B77F-A6E5-B192FF34C45A}"/>
              </a:ext>
            </a:extLst>
          </p:cNvPr>
          <p:cNvSpPr/>
          <p:nvPr/>
        </p:nvSpPr>
        <p:spPr>
          <a:xfrm>
            <a:off x="4826643" y="2851322"/>
            <a:ext cx="2853499" cy="3074492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8E4E0B-3844-45A0-3C56-98F34D01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77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F3C83E-CA5D-4315-B3A2-BC4CBECB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FYI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310E4D4C-6F66-429D-A487-E649DE97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76" y="652975"/>
            <a:ext cx="6548810" cy="530586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WhatWorkersWantStudy.com </a:t>
            </a:r>
          </a:p>
          <a:p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Questions? Ask us!</a:t>
            </a:r>
          </a:p>
          <a:p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This is being recorded for you to share later.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B207E97-DAC8-4F1A-9F60-281E5D1D0961}"/>
              </a:ext>
            </a:extLst>
          </p:cNvPr>
          <p:cNvSpPr txBox="1">
            <a:spLocks/>
          </p:cNvSpPr>
          <p:nvPr/>
        </p:nvSpPr>
        <p:spPr>
          <a:xfrm>
            <a:off x="8663725" y="942535"/>
            <a:ext cx="3235568" cy="431878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3028C-7A84-5D05-2792-B6CB48BBE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75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2229C-FADE-437D-5CD1-E031932F5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59BAB4-53A7-4C22-0A60-3FB2900B0FB2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Which of the following would motivate you to listen MORE to local radio from 9am to 3pm?  Select all that apply. (multiple choice)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5B6638D2-CFF8-F356-4FEC-744530B0AF8B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Brand Attractors for Radio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09C68-7DC1-E543-5B7A-FC058B931E69}"/>
              </a:ext>
            </a:extLst>
          </p:cNvPr>
          <p:cNvSpPr txBox="1"/>
          <p:nvPr/>
        </p:nvSpPr>
        <p:spPr>
          <a:xfrm>
            <a:off x="8437944" y="3407296"/>
            <a:ext cx="3498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Workers likely to participate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 in ratings index very high for funny, local, companionship and contesting!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14A3BDA-DCD7-EA4D-EFEE-5B87C0A552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832395"/>
              </p:ext>
            </p:extLst>
          </p:nvPr>
        </p:nvGraphicFramePr>
        <p:xfrm>
          <a:off x="655211" y="1706883"/>
          <a:ext cx="8107680" cy="506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EAB5D-7045-2E71-7E46-D168A45571DD}"/>
              </a:ext>
            </a:extLst>
          </p:cNvPr>
          <p:cNvSpPr/>
          <p:nvPr/>
        </p:nvSpPr>
        <p:spPr>
          <a:xfrm>
            <a:off x="5133225" y="2866768"/>
            <a:ext cx="2853499" cy="3401213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9D00C-2DD4-6672-B18B-1EB47AD1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19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6D4DA-2AFE-8496-8CD0-4F22D2A2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ACA901-A2A1-E758-252D-58975EE5A070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Which of the following would motivate you to listen MORE to local radio?  Select all that apply. (multiple choice)</a:t>
            </a:r>
          </a:p>
        </p:txBody>
      </p:sp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F956BA43-FDCD-3C6C-F852-8BD9D6A5DD7E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Brand Attractors: Mornings vs Workday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1A744-11F0-89C9-044E-83949C907CD9}"/>
              </a:ext>
            </a:extLst>
          </p:cNvPr>
          <p:cNvSpPr txBox="1"/>
          <p:nvPr/>
        </p:nvSpPr>
        <p:spPr>
          <a:xfrm>
            <a:off x="8782543" y="2977523"/>
            <a:ext cx="3285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brand attractors during the workday match up fairly consistently with the wants in morning drive.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(Of course the workday will still sound very different from mornings.)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46E9790-AAEE-992B-9508-00B3F097BC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453971"/>
              </p:ext>
            </p:extLst>
          </p:nvPr>
        </p:nvGraphicFramePr>
        <p:xfrm>
          <a:off x="655211" y="1706883"/>
          <a:ext cx="8107680" cy="506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EFD49-3803-7635-B474-E7A3F197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85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36841-DAF7-55C4-3E61-7B5BA907F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9EABDC-3C49-4E7E-FADC-F8E360DFE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943" y="662021"/>
            <a:ext cx="3573751" cy="18802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Headphone / Earbud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Usage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F04F4C5-EB55-E6FC-B1A7-29C6CF55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011" y="2915110"/>
            <a:ext cx="4292989" cy="2169766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latin typeface="+mj-lt"/>
              </a:rPr>
              <a:t>Listening Device Usage</a:t>
            </a:r>
          </a:p>
          <a:p>
            <a:r>
              <a:rPr lang="en-US" dirty="0">
                <a:latin typeface="+mj-lt"/>
              </a:rPr>
              <a:t>Wired / Wireless Usage</a:t>
            </a:r>
          </a:p>
          <a:p>
            <a:r>
              <a:rPr lang="en-US" dirty="0">
                <a:latin typeface="+mj-lt"/>
              </a:rPr>
              <a:t>Using these devices more or less than pre-pandemic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C1FE2-A509-69A4-7894-D328B13EE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r="22027"/>
          <a:stretch/>
        </p:blipFill>
        <p:spPr>
          <a:xfrm>
            <a:off x="0" y="0"/>
            <a:ext cx="744564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8C383-F6AD-37D7-B656-3E27477B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14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47100-24B8-C062-93F4-5F3BE5C6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387DA245-24DE-FD1F-D49E-3B96F75C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473" y="281036"/>
            <a:ext cx="7985051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Headphone/Earbud Usage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A7480DE-19B4-DF84-3D59-EA2CF7430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245670"/>
              </p:ext>
            </p:extLst>
          </p:nvPr>
        </p:nvGraphicFramePr>
        <p:xfrm>
          <a:off x="1125415" y="1679944"/>
          <a:ext cx="10149010" cy="4189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B1E6D3C2-1414-0E70-AA4E-56B5BFB77EA9}"/>
              </a:ext>
            </a:extLst>
          </p:cNvPr>
          <p:cNvSpPr/>
          <p:nvPr/>
        </p:nvSpPr>
        <p:spPr>
          <a:xfrm>
            <a:off x="3808239" y="2596224"/>
            <a:ext cx="1262036" cy="73942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5BC40-7130-8D63-1FB6-03F4A6C37074}"/>
              </a:ext>
            </a:extLst>
          </p:cNvPr>
          <p:cNvSpPr txBox="1"/>
          <p:nvPr/>
        </p:nvSpPr>
        <p:spPr>
          <a:xfrm>
            <a:off x="1446265" y="5981117"/>
            <a:ext cx="6952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Four out of 10 workers use headphones or earbuds for half or more of their audio usage during the workday.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One out of four listen at least 75% of the time on earbud/headphones!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3B9F-B5FC-064D-29EA-930DEA6D3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67732-B113-F849-720C-3DBA3257F080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white"/>
                </a:solidFill>
                <a:latin typeface="Calibri"/>
              </a:rPr>
              <a:t>“What percentage of time do you listen to audio with earbuds or headphones?”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B07DDD8-B53D-A394-902A-9CA9DF6E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55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65EF4-9233-5A50-8286-E4B0C90A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48DD0C74-BAA2-8334-3AB8-8BD846DB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473" y="292108"/>
            <a:ext cx="7985051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Headphone/Ear Bud Usage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2D4B4E80-B355-F758-275A-FAD2501DB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804006"/>
              </p:ext>
            </p:extLst>
          </p:nvPr>
        </p:nvGraphicFramePr>
        <p:xfrm>
          <a:off x="1125415" y="1758462"/>
          <a:ext cx="10149010" cy="411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C4EC3A8E-17F4-D6CA-B982-3350B0B1E06F}"/>
              </a:ext>
            </a:extLst>
          </p:cNvPr>
          <p:cNvSpPr/>
          <p:nvPr/>
        </p:nvSpPr>
        <p:spPr>
          <a:xfrm>
            <a:off x="1999244" y="2552581"/>
            <a:ext cx="1511079" cy="88053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B4DD4-FB63-2661-B56B-108497BA0206}"/>
              </a:ext>
            </a:extLst>
          </p:cNvPr>
          <p:cNvSpPr txBox="1"/>
          <p:nvPr/>
        </p:nvSpPr>
        <p:spPr>
          <a:xfrm>
            <a:off x="1446265" y="5981117"/>
            <a:ext cx="6952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Half of 18-34s listen at least half the time on ear buds.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One out of three 35-54s also use ear buds for at least half of their listening.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DD3D88-5D6A-9FC4-DE17-FD92A0978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BB443-1770-F97E-3B39-600AF4ED5376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“What percentage of time do you listen to audio with earbuds or headphones?”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FF4B6A1-3F76-134D-DC00-44C292C8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BB0CA-0E5E-8026-330F-EAB7BE87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92983474-3FCD-BB91-A7DC-E76863E6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473" y="292108"/>
            <a:ext cx="7985051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Headphone/Ear Bud Usage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400EA43E-EA93-8313-8DBC-DAF61B6DE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656976"/>
              </p:ext>
            </p:extLst>
          </p:nvPr>
        </p:nvGraphicFramePr>
        <p:xfrm>
          <a:off x="1125415" y="1758462"/>
          <a:ext cx="10149010" cy="411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8E0444D-DA6C-75B8-96AB-B2B23EEE2DCE}"/>
              </a:ext>
            </a:extLst>
          </p:cNvPr>
          <p:cNvSpPr txBox="1"/>
          <p:nvPr/>
        </p:nvSpPr>
        <p:spPr>
          <a:xfrm>
            <a:off x="1446265" y="5981117"/>
            <a:ext cx="6952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Males use headphone/earbuds more than Women.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African-Americans use listening devices more than other ethnic groups.</a:t>
            </a:r>
            <a:endParaRPr kumimoji="0" lang="en-US" sz="1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3344B8-1BAB-077C-F83E-5E62FD793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D222B9-481C-832C-B327-2825DF4C7089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white"/>
                </a:solidFill>
                <a:latin typeface="Calibri"/>
              </a:rPr>
              <a:t>“What percentage of time do you listen to audio with earbuds or headphones?”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DECF6B7-F059-BFB6-A67F-D70105AF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23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B741C-082B-6CCB-8E19-EC1251123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24F695F5-BE9B-91AA-8EF1-9ABD6E80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473" y="281036"/>
            <a:ext cx="7985051" cy="74284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Headphone/Ear Bud Usage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D6A760-C3C6-37B1-4BF1-A73F6201E7F4}"/>
              </a:ext>
            </a:extLst>
          </p:cNvPr>
          <p:cNvSpPr txBox="1"/>
          <p:nvPr/>
        </p:nvSpPr>
        <p:spPr>
          <a:xfrm>
            <a:off x="2870791" y="5992189"/>
            <a:ext cx="6081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85% of headphone/ear bud users use wireless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devices that cannot be measured even with the plug-in PPM apparatus.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0DD29-E495-C5F6-D8B3-F979AAE47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1036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13">
            <a:extLst>
              <a:ext uri="{FF2B5EF4-FFF2-40B4-BE49-F238E27FC236}">
                <a16:creationId xmlns:a16="http://schemas.microsoft.com/office/drawing/2014/main" id="{B84337AD-8B5D-F419-3E4D-F284D5EE2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930975"/>
              </p:ext>
            </p:extLst>
          </p:nvPr>
        </p:nvGraphicFramePr>
        <p:xfrm>
          <a:off x="2737881" y="1878282"/>
          <a:ext cx="6716233" cy="415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67CFBB0-6ED1-6B60-7871-6D32B3540CFB}"/>
              </a:ext>
            </a:extLst>
          </p:cNvPr>
          <p:cNvSpPr/>
          <p:nvPr/>
        </p:nvSpPr>
        <p:spPr>
          <a:xfrm>
            <a:off x="4511373" y="2123366"/>
            <a:ext cx="953759" cy="45977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34A077-FAE7-1F67-7AE9-D6C86998B180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white"/>
                </a:solidFill>
                <a:latin typeface="Calibri"/>
              </a:rPr>
              <a:t>“Are your headphones/earbuds wired or wireless?”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5D2ADB-6635-BCEE-0C03-53EE1855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00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59ED2-E395-808A-DFE9-7C9E2A71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485C9CA-C0FB-55B2-EC43-9347FBCE48A6}"/>
              </a:ext>
            </a:extLst>
          </p:cNvPr>
          <p:cNvSpPr/>
          <p:nvPr/>
        </p:nvSpPr>
        <p:spPr>
          <a:xfrm>
            <a:off x="1036320" y="1092169"/>
            <a:ext cx="9723118" cy="552048"/>
          </a:xfrm>
          <a:prstGeom prst="rect">
            <a:avLst/>
          </a:prstGeom>
          <a:solidFill>
            <a:srgbClr val="0476B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you stream local radio stations, are you using headphones/earbuds MORE, LESS, or ABOUT THE SAME amount compared to BEFORE the pandemic in 2020?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9ECDC77-1F44-5334-0EBC-8041087B42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216748"/>
              </p:ext>
            </p:extLst>
          </p:nvPr>
        </p:nvGraphicFramePr>
        <p:xfrm>
          <a:off x="3296046" y="1778937"/>
          <a:ext cx="5203666" cy="293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618">
                  <a:extLst>
                    <a:ext uri="{9D8B030D-6E8A-4147-A177-3AD203B41FA5}">
                      <a16:colId xmlns:a16="http://schemas.microsoft.com/office/drawing/2014/main" val="3130145843"/>
                    </a:ext>
                  </a:extLst>
                </a:gridCol>
                <a:gridCol w="1531048">
                  <a:extLst>
                    <a:ext uri="{9D8B030D-6E8A-4147-A177-3AD203B41FA5}">
                      <a16:colId xmlns:a16="http://schemas.microsoft.com/office/drawing/2014/main" val="3902951785"/>
                    </a:ext>
                  </a:extLst>
                </a:gridCol>
              </a:tblGrid>
              <a:tr h="1267312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0036657"/>
                  </a:ext>
                </a:extLst>
              </a:tr>
              <a:tr h="384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62098885"/>
                  </a:ext>
                </a:extLst>
              </a:tr>
              <a:tr h="384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About the Same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45570124"/>
                  </a:ext>
                </a:extLst>
              </a:tr>
              <a:tr h="384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68400019"/>
                  </a:ext>
                </a:extLst>
              </a:tr>
              <a:tr h="5176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Don’t use headphones/earbuds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054618"/>
                  </a:ext>
                </a:extLst>
              </a:tr>
            </a:tbl>
          </a:graphicData>
        </a:graphic>
      </p:graphicFrame>
      <p:sp>
        <p:nvSpPr>
          <p:cNvPr id="4" name="Google Shape;907;p27">
            <a:extLst>
              <a:ext uri="{FF2B5EF4-FFF2-40B4-BE49-F238E27FC236}">
                <a16:creationId xmlns:a16="http://schemas.microsoft.com/office/drawing/2014/main" id="{12E1E428-16E2-6184-37B1-4E2C76937550}"/>
              </a:ext>
            </a:extLst>
          </p:cNvPr>
          <p:cNvSpPr txBox="1">
            <a:spLocks/>
          </p:cNvSpPr>
          <p:nvPr/>
        </p:nvSpPr>
        <p:spPr>
          <a:xfrm>
            <a:off x="909094" y="343702"/>
            <a:ext cx="10058400" cy="68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Headphone/Ear Bud Usage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0EFEBE-54A8-C511-D197-C27DE1BEC4BB}"/>
              </a:ext>
            </a:extLst>
          </p:cNvPr>
          <p:cNvSpPr/>
          <p:nvPr/>
        </p:nvSpPr>
        <p:spPr>
          <a:xfrm>
            <a:off x="7252897" y="3067291"/>
            <a:ext cx="897681" cy="36170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97464-6171-A029-102D-24C5FAC75B51}"/>
              </a:ext>
            </a:extLst>
          </p:cNvPr>
          <p:cNvSpPr txBox="1"/>
          <p:nvPr/>
        </p:nvSpPr>
        <p:spPr>
          <a:xfrm>
            <a:off x="3193326" y="5069142"/>
            <a:ext cx="5306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Workers perceive themselves using headphones/earbuds MORE than before the pandemic.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D0DD3D8-4731-525F-E89B-18986661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64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144469-ADE5-F7E0-BC9C-F8D055C5B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83D0C2F-580C-917A-3220-4A4502EB4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40A51C-0333-370A-EE1E-05EA7EE5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4E0C6DD-D20A-8EBF-4F06-4A63F02FE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B5693C-CEE2-9733-99A7-2CFCAF31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293" y="662315"/>
            <a:ext cx="3832039" cy="21171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App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Usage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10A697-9428-A0B8-34F8-D9F501D29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8ACDA2-0394-30E5-7716-98DA4F46E6BA}"/>
              </a:ext>
            </a:extLst>
          </p:cNvPr>
          <p:cNvSpPr txBox="1">
            <a:spLocks/>
          </p:cNvSpPr>
          <p:nvPr/>
        </p:nvSpPr>
        <p:spPr>
          <a:xfrm>
            <a:off x="7012621" y="3252983"/>
            <a:ext cx="5983606" cy="376089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Apps used for music/radio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8370CF-D33D-5571-81E1-F5C2116D0F52}"/>
              </a:ext>
            </a:extLst>
          </p:cNvPr>
          <p:cNvCxnSpPr/>
          <p:nvPr/>
        </p:nvCxnSpPr>
        <p:spPr>
          <a:xfrm>
            <a:off x="8345347" y="2986268"/>
            <a:ext cx="34955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9C255BD-AC96-5451-EA35-32B8AE6DF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5" r="14070"/>
          <a:stretch/>
        </p:blipFill>
        <p:spPr>
          <a:xfrm>
            <a:off x="0" y="-1"/>
            <a:ext cx="7999933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AA414-0D21-29D9-7B7C-8DB32414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>
                <a:solidFill>
                  <a:schemeClr val="bg1"/>
                </a:solidFill>
              </a:rPr>
              <a:pPr/>
              <a:t>38</a:t>
            </a:fld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BA7203-E18A-4594-9991-EFE3B8E4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188" y="302275"/>
            <a:ext cx="10975452" cy="685801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App Usage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3CD2E982-3644-4D83-97A6-EEBDF60D3E3D}"/>
              </a:ext>
            </a:extLst>
          </p:cNvPr>
          <p:cNvGrpSpPr/>
          <p:nvPr/>
        </p:nvGrpSpPr>
        <p:grpSpPr>
          <a:xfrm>
            <a:off x="528408" y="1070292"/>
            <a:ext cx="11135179" cy="4717416"/>
            <a:chOff x="407750" y="985300"/>
            <a:chExt cx="4010229" cy="35380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7EEE0A-9A86-4417-83E6-E67DBDA4DD8B}"/>
                </a:ext>
              </a:extLst>
            </p:cNvPr>
            <p:cNvSpPr/>
            <p:nvPr/>
          </p:nvSpPr>
          <p:spPr>
            <a:xfrm>
              <a:off x="407750" y="1376326"/>
              <a:ext cx="4010229" cy="314703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A3D018-9EBA-48DD-B790-9D8A05225F83}"/>
                </a:ext>
              </a:extLst>
            </p:cNvPr>
            <p:cNvSpPr/>
            <p:nvPr/>
          </p:nvSpPr>
          <p:spPr>
            <a:xfrm>
              <a:off x="407750" y="985300"/>
              <a:ext cx="4010229" cy="429029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Which of these Apps for listening to music and/or radio stations do you have on your mobile device?  Select all that apply. (multiple response)</a:t>
              </a:r>
            </a:p>
          </p:txBody>
        </p:sp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CFC4E2-891E-4EBB-A0C0-1C7EE561F9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858728"/>
              </p:ext>
            </p:extLst>
          </p:nvPr>
        </p:nvGraphicFramePr>
        <p:xfrm>
          <a:off x="691491" y="1939312"/>
          <a:ext cx="10809011" cy="384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EDA8BE-7AAB-2FD2-BA79-15405EC877BB}"/>
              </a:ext>
            </a:extLst>
          </p:cNvPr>
          <p:cNvSpPr txBox="1"/>
          <p:nvPr/>
        </p:nvSpPr>
        <p:spPr>
          <a:xfrm>
            <a:off x="5383161" y="1748200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(Aided)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B237E-1784-11EF-C22B-DA1C887EC512}"/>
              </a:ext>
            </a:extLst>
          </p:cNvPr>
          <p:cNvSpPr txBox="1"/>
          <p:nvPr/>
        </p:nvSpPr>
        <p:spPr>
          <a:xfrm>
            <a:off x="1501349" y="5893576"/>
            <a:ext cx="6094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Local radio station app reach lags far behind YouTube and Spotify. This is true in all demos and 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(Local radio app usage is larger in the Northeast than elsewhere.)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BC2F1D-D5F2-012F-C92F-ED421C092D39}"/>
              </a:ext>
            </a:extLst>
          </p:cNvPr>
          <p:cNvSpPr/>
          <p:nvPr/>
        </p:nvSpPr>
        <p:spPr>
          <a:xfrm>
            <a:off x="7595419" y="3597754"/>
            <a:ext cx="856343" cy="5988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AE35F4B-32E8-7155-9F1B-6E259D4B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04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1097BE-A044-49F5-B5CA-AE183B95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35" y="1655065"/>
            <a:ext cx="3068833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</a:t>
            </a:r>
            <a:br>
              <a:rPr lang="en-US" dirty="0"/>
            </a:br>
            <a:r>
              <a:rPr lang="en-US" dirty="0"/>
              <a:t>We’re </a:t>
            </a:r>
            <a:br>
              <a:rPr lang="en-US" dirty="0"/>
            </a:br>
            <a:r>
              <a:rPr lang="en-US" dirty="0"/>
              <a:t>Doing</a:t>
            </a:r>
            <a:br>
              <a:rPr lang="en-US" dirty="0"/>
            </a:br>
            <a:r>
              <a:rPr lang="en-US" dirty="0"/>
              <a:t>This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1E9392-71EA-4293-909F-1FE7DD38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981" y="1209775"/>
            <a:ext cx="6057499" cy="2984554"/>
          </a:xfrm>
        </p:spPr>
        <p:txBody>
          <a:bodyPr>
            <a:noAutofit/>
          </a:bodyPr>
          <a:lstStyle/>
          <a:p>
            <a:pPr lvl="0">
              <a:buClr>
                <a:srgbClr val="1CADE4"/>
              </a:buClr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Provide intelligence for our clients to maximize research, marketing, ratings &amp; revenue. </a:t>
            </a:r>
          </a:p>
          <a:p>
            <a:pPr lvl="0">
              <a:buClr>
                <a:srgbClr val="1CADE4"/>
              </a:buClr>
            </a:pPr>
            <a:endParaRPr lang="en-US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1CADE4"/>
              </a:buClr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Provide information to help the radio industry hold on to these important listeners and grow share of listening.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83D0C9-E5CB-60E9-7BA3-F3EA46D7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0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BA7203-E18A-4594-9991-EFE3B8E4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188" y="302275"/>
            <a:ext cx="10975452" cy="685801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App Usage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3CD2E982-3644-4D83-97A6-EEBDF60D3E3D}"/>
              </a:ext>
            </a:extLst>
          </p:cNvPr>
          <p:cNvGrpSpPr/>
          <p:nvPr/>
        </p:nvGrpSpPr>
        <p:grpSpPr>
          <a:xfrm>
            <a:off x="528408" y="1070292"/>
            <a:ext cx="11135179" cy="4717416"/>
            <a:chOff x="407750" y="985300"/>
            <a:chExt cx="4010229" cy="35380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7EEE0A-9A86-4417-83E6-E67DBDA4DD8B}"/>
                </a:ext>
              </a:extLst>
            </p:cNvPr>
            <p:cNvSpPr/>
            <p:nvPr/>
          </p:nvSpPr>
          <p:spPr>
            <a:xfrm>
              <a:off x="407750" y="1376326"/>
              <a:ext cx="4010229" cy="314703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A3D018-9EBA-48DD-B790-9D8A05225F83}"/>
                </a:ext>
              </a:extLst>
            </p:cNvPr>
            <p:cNvSpPr/>
            <p:nvPr/>
          </p:nvSpPr>
          <p:spPr>
            <a:xfrm>
              <a:off x="407750" y="985300"/>
              <a:ext cx="4010229" cy="429029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Which of these Apps for listening to music and/or radio stations do you have on your mobile device?  Select all that apply. (multiple response)</a:t>
              </a:r>
            </a:p>
          </p:txBody>
        </p:sp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CFC4E2-891E-4EBB-A0C0-1C7EE561F9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001975"/>
              </p:ext>
            </p:extLst>
          </p:nvPr>
        </p:nvGraphicFramePr>
        <p:xfrm>
          <a:off x="691491" y="1939312"/>
          <a:ext cx="10809011" cy="384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EDA8BE-7AAB-2FD2-BA79-15405EC877BB}"/>
              </a:ext>
            </a:extLst>
          </p:cNvPr>
          <p:cNvSpPr txBox="1"/>
          <p:nvPr/>
        </p:nvSpPr>
        <p:spPr>
          <a:xfrm>
            <a:off x="5383161" y="1748200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(Aided)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B237E-1784-11EF-C22B-DA1C887EC512}"/>
              </a:ext>
            </a:extLst>
          </p:cNvPr>
          <p:cNvSpPr txBox="1"/>
          <p:nvPr/>
        </p:nvSpPr>
        <p:spPr>
          <a:xfrm>
            <a:off x="1501348" y="5893576"/>
            <a:ext cx="5465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When combining all unduplicated reach of local radio apps, radio’s glass is half-full.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F8B79-16F7-FD51-2078-2C8B6163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05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22487-CDC7-E1A5-CA5F-96D55023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9CA796-1927-3BC1-C310-73AE9BBA2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7840" y="0"/>
            <a:ext cx="1036320" cy="685800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8CBCA-5B7F-D5F0-18D5-E371438BF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64645" y="1339685"/>
            <a:ext cx="7262708" cy="222218"/>
          </a:xfrm>
          <a:prstGeom prst="rect">
            <a:avLst/>
          </a:prstGeom>
          <a:solidFill>
            <a:srgbClr val="28C4CC">
              <a:alpha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12B42BA-4412-1351-B306-9758AA0F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039" y="611100"/>
            <a:ext cx="7425921" cy="742845"/>
          </a:xfrm>
        </p:spPr>
        <p:txBody>
          <a:bodyPr>
            <a:noAutofit/>
          </a:bodyPr>
          <a:lstStyle/>
          <a:p>
            <a:r>
              <a:rPr lang="en-US" b="1" dirty="0"/>
              <a:t>What Drives App Downloads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54D4D8E8-25C1-2B0E-92EE-1A93ECBB0F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587098"/>
              </p:ext>
            </p:extLst>
          </p:nvPr>
        </p:nvGraphicFramePr>
        <p:xfrm>
          <a:off x="164124" y="1561904"/>
          <a:ext cx="11873131" cy="450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2E4ECE33-EA33-EAFC-7213-046874FC00E1}"/>
              </a:ext>
            </a:extLst>
          </p:cNvPr>
          <p:cNvSpPr/>
          <p:nvPr/>
        </p:nvSpPr>
        <p:spPr>
          <a:xfrm>
            <a:off x="0" y="1933059"/>
            <a:ext cx="9228406" cy="18191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DD4C2-998A-BE70-FE2F-CAF473904CB1}"/>
              </a:ext>
            </a:extLst>
          </p:cNvPr>
          <p:cNvSpPr txBox="1"/>
          <p:nvPr/>
        </p:nvSpPr>
        <p:spPr>
          <a:xfrm>
            <a:off x="1423686" y="6054914"/>
            <a:ext cx="7338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 multiple ways to drive downloads – the fact that it is free is #1…but contesting and personality interaction are also effective.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6E4FD-05B7-5E27-3A00-72E6F72C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86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B70D811-3CB7-422B-836B-485B53EF1BCE}"/>
              </a:ext>
            </a:extLst>
          </p:cNvPr>
          <p:cNvSpPr txBox="1">
            <a:spLocks/>
          </p:cNvSpPr>
          <p:nvPr/>
        </p:nvSpPr>
        <p:spPr>
          <a:xfrm>
            <a:off x="576944" y="743682"/>
            <a:ext cx="10821110" cy="4644244"/>
          </a:xfrm>
          <a:prstGeom prst="rect">
            <a:avLst/>
          </a:prstGeom>
          <a:noFill/>
        </p:spPr>
        <p:txBody>
          <a:bodyPr vert="horz" lIns="457200" tIns="45720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Listeners value many things about radio that audio competitors cannot duplicate very well, including hosts,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local info and being free and easy to use.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great majority of workers have fulltime status and commute daily. They 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are heavier radio users, so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radio needs to focus and engage them.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Workers for the most part can choose what they want to listen to, so the way we 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integrate into an office is different than in the past. The good news is it enables radio to win back lost share it has lost.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Nearly half of workers spend at least half of their audio usage time on earbuds/headphones. Men are using them more than Women.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635A97B5-7EF0-4182-A6BF-3A1EE7CAB78F}"/>
              </a:ext>
            </a:extLst>
          </p:cNvPr>
          <p:cNvSpPr txBox="1">
            <a:spLocks/>
          </p:cNvSpPr>
          <p:nvPr/>
        </p:nvSpPr>
        <p:spPr>
          <a:xfrm>
            <a:off x="1039177" y="0"/>
            <a:ext cx="10113645" cy="7436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Key Findings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C86248-39C1-B3B0-6C20-5378CE34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25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40C46-81DE-8D24-8FF7-C99077602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C4138C4-B129-A8D4-3D72-FD121949D5CE}"/>
              </a:ext>
            </a:extLst>
          </p:cNvPr>
          <p:cNvSpPr txBox="1">
            <a:spLocks/>
          </p:cNvSpPr>
          <p:nvPr/>
        </p:nvSpPr>
        <p:spPr>
          <a:xfrm>
            <a:off x="576944" y="743682"/>
            <a:ext cx="10821110" cy="4644244"/>
          </a:xfrm>
          <a:prstGeom prst="rect">
            <a:avLst/>
          </a:prstGeom>
          <a:noFill/>
        </p:spPr>
        <p:txBody>
          <a:bodyPr vert="horz" lIns="457200" tIns="457200" rIns="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significant phone streaming done in the workplace, making it critical that local radio increase app activations.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There is more radio can do to drive app downloads other than nonstop music during the workday.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Creating funny content 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Local info/events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Personalities who are great companions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Contests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(Lots more about what tactics are most effective in our next &amp; final webinar.)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70520C4-F281-0BCC-1FA1-44D992138423}"/>
              </a:ext>
            </a:extLst>
          </p:cNvPr>
          <p:cNvSpPr txBox="1">
            <a:spLocks/>
          </p:cNvSpPr>
          <p:nvPr/>
        </p:nvSpPr>
        <p:spPr>
          <a:xfrm>
            <a:off x="1039177" y="0"/>
            <a:ext cx="10113645" cy="7436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Key Findings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44757-14D2-F3EF-D415-220E91BC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37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D015-96F9-7F2B-DFF4-160C3CF37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110D76D1-3A8C-7D2B-1B80-E76474F8F759}"/>
              </a:ext>
            </a:extLst>
          </p:cNvPr>
          <p:cNvSpPr txBox="1">
            <a:spLocks/>
          </p:cNvSpPr>
          <p:nvPr/>
        </p:nvSpPr>
        <p:spPr>
          <a:xfrm>
            <a:off x="793944" y="520995"/>
            <a:ext cx="10604109" cy="5124893"/>
          </a:xfrm>
          <a:prstGeom prst="rect">
            <a:avLst/>
          </a:prstGeom>
          <a:noFill/>
        </p:spPr>
        <p:txBody>
          <a:bodyPr vert="horz" lIns="457200" tIns="457200" rIns="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1CADE4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Develop contests with fulltime commuters in mind.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Examine your workday product and evaluate: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Are you and your hosts doing enough to build their profile? 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Are the hosts prepping for short, entertaining content? Are they active enough on social?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Is there enough local content on-air so that your station really is part of the fabric of the community?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Do you point out on-air that listening to your station and using your app is free and easy to use?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Build a marketing strategy that includes ways to reach fulltime commuters.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Radio should discuss if the Nielsen headphone bonus is at the correct rate.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en-US" sz="2400" b="1" baseline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693EABF6-99CC-B7D8-F18C-3C58B7A959D3}"/>
              </a:ext>
            </a:extLst>
          </p:cNvPr>
          <p:cNvSpPr txBox="1">
            <a:spLocks/>
          </p:cNvSpPr>
          <p:nvPr/>
        </p:nvSpPr>
        <p:spPr>
          <a:xfrm>
            <a:off x="1039177" y="0"/>
            <a:ext cx="10113645" cy="7436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Discussion 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D961D-E556-C57B-ACFA-424B48F9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5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DC09C-9E0C-B829-8791-70B7F5E7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8">
            <a:extLst>
              <a:ext uri="{FF2B5EF4-FFF2-40B4-BE49-F238E27FC236}">
                <a16:creationId xmlns:a16="http://schemas.microsoft.com/office/drawing/2014/main" id="{C0B845FD-9F3C-B8D4-6BD3-3272275F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30">
            <a:extLst>
              <a:ext uri="{FF2B5EF4-FFF2-40B4-BE49-F238E27FC236}">
                <a16:creationId xmlns:a16="http://schemas.microsoft.com/office/drawing/2014/main" id="{B7C05C93-8858-DB48-13D6-63E8FD2B3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32">
            <a:extLst>
              <a:ext uri="{FF2B5EF4-FFF2-40B4-BE49-F238E27FC236}">
                <a16:creationId xmlns:a16="http://schemas.microsoft.com/office/drawing/2014/main" id="{F586A04C-9054-CFDE-F7C8-89E5049AE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5A0AEC-D33C-D5A3-CAF2-FAA86DB8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555696"/>
            <a:ext cx="5665232" cy="18802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Preview of Next Webinar</a:t>
            </a:r>
          </a:p>
        </p:txBody>
      </p:sp>
      <p:cxnSp>
        <p:nvCxnSpPr>
          <p:cNvPr id="30" name="Straight Connector 34">
            <a:extLst>
              <a:ext uri="{FF2B5EF4-FFF2-40B4-BE49-F238E27FC236}">
                <a16:creationId xmlns:a16="http://schemas.microsoft.com/office/drawing/2014/main" id="{333CAD61-F8FF-ED88-5916-702E9C3B9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E7373DE-F57D-8923-884B-678D07E3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5" y="2905427"/>
            <a:ext cx="5526892" cy="2873361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latin typeface="+mj-lt"/>
              </a:rPr>
              <a:t>Who are likely ratings participants?</a:t>
            </a:r>
          </a:p>
          <a:p>
            <a:r>
              <a:rPr lang="en-US" dirty="0">
                <a:latin typeface="+mj-lt"/>
              </a:rPr>
              <a:t>The most effective contests/prizing</a:t>
            </a:r>
          </a:p>
          <a:p>
            <a:r>
              <a:rPr lang="en-US" dirty="0">
                <a:latin typeface="+mj-lt"/>
              </a:rPr>
              <a:t>Exposure of promotional messages from radio stations vs other brands</a:t>
            </a:r>
          </a:p>
          <a:p>
            <a:r>
              <a:rPr lang="en-US" dirty="0">
                <a:latin typeface="+mj-lt"/>
              </a:rPr>
              <a:t>What methods are most effective to reach workers?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2F44C-7CF8-E661-2029-CBD13E71A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093" y="0"/>
            <a:ext cx="46249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B02BA-64D8-1F87-7AE0-EDFFD6E2F074}"/>
              </a:ext>
            </a:extLst>
          </p:cNvPr>
          <p:cNvSpPr txBox="1"/>
          <p:nvPr/>
        </p:nvSpPr>
        <p:spPr>
          <a:xfrm>
            <a:off x="489857" y="2536371"/>
            <a:ext cx="30915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77C29-DDE2-2931-C439-69ABBB20D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r="17167"/>
          <a:stretch/>
        </p:blipFill>
        <p:spPr>
          <a:xfrm>
            <a:off x="5665128" y="0"/>
            <a:ext cx="6530048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59B688A-9D03-CB39-F243-C143566C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44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03545-9A44-45CC-0A4D-AB6B79160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8">
            <a:extLst>
              <a:ext uri="{FF2B5EF4-FFF2-40B4-BE49-F238E27FC236}">
                <a16:creationId xmlns:a16="http://schemas.microsoft.com/office/drawing/2014/main" id="{EDA3B954-A3CB-2154-28DA-49C68717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30">
            <a:extLst>
              <a:ext uri="{FF2B5EF4-FFF2-40B4-BE49-F238E27FC236}">
                <a16:creationId xmlns:a16="http://schemas.microsoft.com/office/drawing/2014/main" id="{A6034D78-AE5C-B0FE-F415-2BBFC2AD6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32">
            <a:extLst>
              <a:ext uri="{FF2B5EF4-FFF2-40B4-BE49-F238E27FC236}">
                <a16:creationId xmlns:a16="http://schemas.microsoft.com/office/drawing/2014/main" id="{DAEFEFE0-A464-A6E1-F292-7AA3FF850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801BA3-FBA0-5D77-0CAC-43E1CC39F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76" y="210461"/>
            <a:ext cx="3573751" cy="158361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Want to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Dive Deeper?</a:t>
            </a:r>
          </a:p>
        </p:txBody>
      </p:sp>
      <p:cxnSp>
        <p:nvCxnSpPr>
          <p:cNvPr id="30" name="Straight Connector 34">
            <a:extLst>
              <a:ext uri="{FF2B5EF4-FFF2-40B4-BE49-F238E27FC236}">
                <a16:creationId xmlns:a16="http://schemas.microsoft.com/office/drawing/2014/main" id="{C7C31A4E-50EC-BCDD-9877-9F1B35B67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udience Development | Point-To-Point Marketing">
            <a:extLst>
              <a:ext uri="{FF2B5EF4-FFF2-40B4-BE49-F238E27FC236}">
                <a16:creationId xmlns:a16="http://schemas.microsoft.com/office/drawing/2014/main" id="{5C180C82-97B6-DC70-5D52-FE2AA9A2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56" y="4290765"/>
            <a:ext cx="3505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ob Kaake\AppData\Local\Microsoft\Windows\Temporary Internet Files\Content.Outlook\DMTLGE6D\SSRLogo_Mar16_F_rgb_300.png">
            <a:extLst>
              <a:ext uri="{FF2B5EF4-FFF2-40B4-BE49-F238E27FC236}">
                <a16:creationId xmlns:a16="http://schemas.microsoft.com/office/drawing/2014/main" id="{FBBC96B5-A76D-02A3-1A48-CF9CDFCC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841" y="4490977"/>
            <a:ext cx="4926855" cy="84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A14C4EC-37D9-37CE-5697-684ECBA44EB9}"/>
              </a:ext>
            </a:extLst>
          </p:cNvPr>
          <p:cNvSpPr txBox="1">
            <a:spLocks/>
          </p:cNvSpPr>
          <p:nvPr/>
        </p:nvSpPr>
        <p:spPr>
          <a:xfrm>
            <a:off x="55459" y="1413865"/>
            <a:ext cx="3573751" cy="15836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A0E8737-5152-7C1E-9746-F42F9CED1AE1}"/>
              </a:ext>
            </a:extLst>
          </p:cNvPr>
          <p:cNvSpPr txBox="1">
            <a:spLocks/>
          </p:cNvSpPr>
          <p:nvPr/>
        </p:nvSpPr>
        <p:spPr>
          <a:xfrm>
            <a:off x="55460" y="5746147"/>
            <a:ext cx="5957392" cy="70370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b="1" dirty="0"/>
              <a:t>PTPMarketing.com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6FB09A8-779F-89A8-34EA-CA8502E7DBEC}"/>
              </a:ext>
            </a:extLst>
          </p:cNvPr>
          <p:cNvSpPr txBox="1">
            <a:spLocks/>
          </p:cNvSpPr>
          <p:nvPr/>
        </p:nvSpPr>
        <p:spPr>
          <a:xfrm>
            <a:off x="6096000" y="5746147"/>
            <a:ext cx="6040539" cy="70370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3600" b="1" dirty="0"/>
              <a:t>StrategicsolutionsResearch.com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FBF4E5D-4ADA-3C78-3702-F5AF402B4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74" y="2375594"/>
            <a:ext cx="11447754" cy="703706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/>
              <a:t>WhatWorkersWantStudy.com</a:t>
            </a:r>
          </a:p>
        </p:txBody>
      </p:sp>
    </p:spTree>
    <p:extLst>
      <p:ext uri="{BB962C8B-B14F-4D97-AF65-F5344CB8AC3E}">
        <p14:creationId xmlns:p14="http://schemas.microsoft.com/office/powerpoint/2010/main" val="25034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59F05-B173-1185-6812-190DFB98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61E47D-5A93-115C-49E2-FA24E5C0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Webinar Topics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CFE76D4-1883-618D-3903-5695CB7C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75" y="652975"/>
            <a:ext cx="6979517" cy="530586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Part 1: Global Findings &amp; The Commute</a:t>
            </a:r>
          </a:p>
          <a:p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Part 2: Profile of The Workplace</a:t>
            </a:r>
          </a:p>
          <a:p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Part 3: Tactics to Bring Listeners Back More Often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66A0D8E-1362-272D-84A9-4A8584FA9549}"/>
              </a:ext>
            </a:extLst>
          </p:cNvPr>
          <p:cNvSpPr txBox="1">
            <a:spLocks/>
          </p:cNvSpPr>
          <p:nvPr/>
        </p:nvSpPr>
        <p:spPr>
          <a:xfrm>
            <a:off x="8663725" y="942535"/>
            <a:ext cx="3235568" cy="431878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D98B39-C64D-3631-D784-741C5C16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46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Profile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D22D53-586E-4F80-B549-03B4A942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5" y="1999939"/>
            <a:ext cx="6342986" cy="4571458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en-US" sz="2000" b="1" dirty="0">
                <a:latin typeface="+mj-lt"/>
              </a:rPr>
              <a:t>1,200 U.S. radio listeners who work full or part-time, Men and Women 18-54.</a:t>
            </a:r>
          </a:p>
          <a:p>
            <a:endParaRPr lang="en-US" sz="1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The sample is geographically balanced across the Northeast, South, Midwest and West.</a:t>
            </a:r>
          </a:p>
          <a:p>
            <a:r>
              <a:rPr lang="en-US" sz="2000" b="1" dirty="0">
                <a:latin typeface="+mj-lt"/>
              </a:rPr>
              <a:t>All listen to local radio stations 30+ minutes per weekday.</a:t>
            </a:r>
          </a:p>
          <a:p>
            <a:r>
              <a:rPr lang="en-US" sz="2000" b="1" dirty="0">
                <a:latin typeface="+mj-lt"/>
              </a:rPr>
              <a:t>The survey period is late January - early February, 2024.</a:t>
            </a:r>
          </a:p>
          <a:p>
            <a:r>
              <a:rPr lang="en-US" sz="2000" b="1" dirty="0">
                <a:latin typeface="+mj-lt"/>
              </a:rPr>
              <a:t>There is no weighting of the data.</a:t>
            </a:r>
          </a:p>
        </p:txBody>
      </p:sp>
      <p:pic>
        <p:nvPicPr>
          <p:cNvPr id="11" name="Picture 2" descr="https://cdn2.iconfinder.com/data/icons/people-patterns/100/groups-06-512.png">
            <a:extLst>
              <a:ext uri="{FF2B5EF4-FFF2-40B4-BE49-F238E27FC236}">
                <a16:creationId xmlns:a16="http://schemas.microsoft.com/office/drawing/2014/main" id="{604A8724-C977-4106-880F-BD9EA6A86C6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10314"/>
          <a:stretch>
            <a:fillRect/>
          </a:stretch>
        </p:blipFill>
        <p:spPr bwMode="auto">
          <a:xfrm>
            <a:off x="0" y="0"/>
            <a:ext cx="4654550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E8007-29D9-AB4F-5E77-83880B3D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09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B70D811-3CB7-422B-836B-485B53EF1BCE}"/>
              </a:ext>
            </a:extLst>
          </p:cNvPr>
          <p:cNvSpPr txBox="1">
            <a:spLocks/>
          </p:cNvSpPr>
          <p:nvPr/>
        </p:nvSpPr>
        <p:spPr>
          <a:xfrm>
            <a:off x="787791" y="743681"/>
            <a:ext cx="10365031" cy="4847649"/>
          </a:xfrm>
          <a:prstGeom prst="rect">
            <a:avLst/>
          </a:prstGeom>
          <a:noFill/>
        </p:spPr>
        <p:txBody>
          <a:bodyPr vert="horz" lIns="457200" tIns="457200" rIns="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The great majority of workers have fulltime status and work daily in an office AND are heavy users of radio; it is critical to focus on this portion of the audience.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Technology is changing the way workers are listening to audio – many more can choose what they listen to – that has created fragmentation but also opportunity for radio.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There is significant phone streaming done in the workplace, making it critical for local radio to boost app activations.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Nielsen already gives a ratings bonus for streaming figures knowing that many listeners are using headphones. We quantify how much reported listening is done via headphones and earbuds.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635A97B5-7EF0-4182-A6BF-3A1EE7CAB78F}"/>
              </a:ext>
            </a:extLst>
          </p:cNvPr>
          <p:cNvSpPr txBox="1">
            <a:spLocks/>
          </p:cNvSpPr>
          <p:nvPr/>
        </p:nvSpPr>
        <p:spPr>
          <a:xfrm>
            <a:off x="1039177" y="0"/>
            <a:ext cx="10113645" cy="7436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Preview of Headlines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8B657-EF27-979D-52CD-D3B588D1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91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1B9B-6364-0126-1385-8A87A48E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8AF1350D-8DA6-B007-577D-FA72294CC504}"/>
              </a:ext>
            </a:extLst>
          </p:cNvPr>
          <p:cNvSpPr txBox="1">
            <a:spLocks/>
          </p:cNvSpPr>
          <p:nvPr/>
        </p:nvSpPr>
        <p:spPr>
          <a:xfrm>
            <a:off x="793944" y="743682"/>
            <a:ext cx="10604109" cy="4644244"/>
          </a:xfrm>
          <a:prstGeom prst="rect">
            <a:avLst/>
          </a:prstGeom>
          <a:noFill/>
        </p:spPr>
        <p:txBody>
          <a:bodyPr vert="horz" lIns="457200" tIns="45720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We’ll show that local radio has clearly become more challenged during the workday, where it used to rule.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The good news is listeners value a lot of things that are key, unique advantages to radio.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question we want all broadcasters to ask after this webinar is if local radio is doing all that it can to fight back against competitors and be a local destination point for listeners to connect with.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We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lay out a set of discussion points to begin that strategic planning process.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BA8058F-7075-9FF3-7AC2-771C5BEF74D1}"/>
              </a:ext>
            </a:extLst>
          </p:cNvPr>
          <p:cNvSpPr txBox="1">
            <a:spLocks/>
          </p:cNvSpPr>
          <p:nvPr/>
        </p:nvSpPr>
        <p:spPr>
          <a:xfrm>
            <a:off x="1039177" y="0"/>
            <a:ext cx="10113645" cy="7436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Preview of Headlines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441508-D5EE-A6E8-9C3D-3C4C1A53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08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65EAA-6274-59E4-537D-6D475A971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8">
            <a:extLst>
              <a:ext uri="{FF2B5EF4-FFF2-40B4-BE49-F238E27FC236}">
                <a16:creationId xmlns:a16="http://schemas.microsoft.com/office/drawing/2014/main" id="{F4C0B7E7-5F08-CEB9-D360-8F9E4FFB7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30">
            <a:extLst>
              <a:ext uri="{FF2B5EF4-FFF2-40B4-BE49-F238E27FC236}">
                <a16:creationId xmlns:a16="http://schemas.microsoft.com/office/drawing/2014/main" id="{3A2B9375-B9AB-054B-0C67-7E234FD6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32">
            <a:extLst>
              <a:ext uri="{FF2B5EF4-FFF2-40B4-BE49-F238E27FC236}">
                <a16:creationId xmlns:a16="http://schemas.microsoft.com/office/drawing/2014/main" id="{495AACC7-4B02-B059-B955-E0931A0F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34">
            <a:extLst>
              <a:ext uri="{FF2B5EF4-FFF2-40B4-BE49-F238E27FC236}">
                <a16:creationId xmlns:a16="http://schemas.microsoft.com/office/drawing/2014/main" id="{6C20DAE4-6CC4-BC60-F674-34F5689F7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73468877-EEBA-A55B-B1FE-597E4520D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5" y="555696"/>
            <a:ext cx="3993097" cy="4768472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What They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Like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&amp;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Don’t Like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About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Local Radio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1E588-0616-D33E-6940-79DE579D8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9167" r="5937"/>
          <a:stretch/>
        </p:blipFill>
        <p:spPr>
          <a:xfrm>
            <a:off x="4060822" y="0"/>
            <a:ext cx="1070645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B6B217-4A27-3B85-94AC-C29553942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005" y="6492875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24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4.xml><?xml version="1.0" encoding="utf-8"?>
<a:theme xmlns:a="http://schemas.openxmlformats.org/drawingml/2006/main" name="2_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eme 47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476BF"/>
    </a:accent1>
    <a:accent2>
      <a:srgbClr val="0E5A8B"/>
    </a:accent2>
    <a:accent3>
      <a:srgbClr val="32ACFA"/>
    </a:accent3>
    <a:accent4>
      <a:srgbClr val="A1A1A1"/>
    </a:accent4>
    <a:accent5>
      <a:srgbClr val="0588DB"/>
    </a:accent5>
    <a:accent6>
      <a:srgbClr val="525252"/>
    </a:accent6>
    <a:hlink>
      <a:srgbClr val="0066CC"/>
    </a:hlink>
    <a:folHlink>
      <a:srgbClr val="45C9C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heme 47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476BF"/>
    </a:accent1>
    <a:accent2>
      <a:srgbClr val="0E5A8B"/>
    </a:accent2>
    <a:accent3>
      <a:srgbClr val="32ACFA"/>
    </a:accent3>
    <a:accent4>
      <a:srgbClr val="A1A1A1"/>
    </a:accent4>
    <a:accent5>
      <a:srgbClr val="0588DB"/>
    </a:accent5>
    <a:accent6>
      <a:srgbClr val="525252"/>
    </a:accent6>
    <a:hlink>
      <a:srgbClr val="0066CC"/>
    </a:hlink>
    <a:folHlink>
      <a:srgbClr val="45C9C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23056</TotalTime>
  <Words>2864</Words>
  <Application>Microsoft Office PowerPoint</Application>
  <PresentationFormat>Widescreen</PresentationFormat>
  <Paragraphs>359</Paragraphs>
  <Slides>46</Slides>
  <Notes>42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RetrospectVTI</vt:lpstr>
      <vt:lpstr>Office Theme</vt:lpstr>
      <vt:lpstr>1_RetrospectVTI</vt:lpstr>
      <vt:lpstr>2_RetrospectVTI</vt:lpstr>
      <vt:lpstr>What   Workers Want Part 2</vt:lpstr>
      <vt:lpstr>What   Workers Want Part 2</vt:lpstr>
      <vt:lpstr>FYI</vt:lpstr>
      <vt:lpstr>Why  We’re  Doing This</vt:lpstr>
      <vt:lpstr> Webinar Topics</vt:lpstr>
      <vt:lpstr>Sample Profile</vt:lpstr>
      <vt:lpstr>PowerPoint Presentation</vt:lpstr>
      <vt:lpstr>PowerPoint Presentation</vt:lpstr>
      <vt:lpstr>What They  Like &amp; Don’t Like About  Local Radio</vt:lpstr>
      <vt:lpstr>Things They Like &amp; Don’t Like About Radio</vt:lpstr>
      <vt:lpstr>PowerPoint Presentation</vt:lpstr>
      <vt:lpstr>PowerPoint Presentation</vt:lpstr>
      <vt:lpstr>Deep Dive into The Workday</vt:lpstr>
      <vt:lpstr>Worker Profile</vt:lpstr>
      <vt:lpstr>PowerPoint Presentation</vt:lpstr>
      <vt:lpstr>Work Controllers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Workday Listening Environment</vt:lpstr>
      <vt:lpstr>Audio Devices During the Workday</vt:lpstr>
      <vt:lpstr>Audio Device - Work Site/Office</vt:lpstr>
      <vt:lpstr>Audio Device - Work Site/Office</vt:lpstr>
      <vt:lpstr>Brand  Engagement</vt:lpstr>
      <vt:lpstr>PowerPoint Presentation</vt:lpstr>
      <vt:lpstr>PowerPoint Presentation</vt:lpstr>
      <vt:lpstr>PowerPoint Presentation</vt:lpstr>
      <vt:lpstr>Headphone / Earbud Usage</vt:lpstr>
      <vt:lpstr>Headphone/Earbud Usage</vt:lpstr>
      <vt:lpstr>Headphone/Ear Bud Usage</vt:lpstr>
      <vt:lpstr>Headphone/Ear Bud Usage</vt:lpstr>
      <vt:lpstr>Headphone/Ear Bud Usage</vt:lpstr>
      <vt:lpstr>PowerPoint Presentation</vt:lpstr>
      <vt:lpstr>App Usage</vt:lpstr>
      <vt:lpstr>App Usage</vt:lpstr>
      <vt:lpstr>App Usage</vt:lpstr>
      <vt:lpstr>What Drives App Downloads</vt:lpstr>
      <vt:lpstr>PowerPoint Presentation</vt:lpstr>
      <vt:lpstr>PowerPoint Presentation</vt:lpstr>
      <vt:lpstr>PowerPoint Presentation</vt:lpstr>
      <vt:lpstr>Preview of Next Webinar</vt:lpstr>
      <vt:lpstr>Want to  Dive Deeper?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Workers Want? Part 1</dc:title>
  <dc:creator>Strategic Solutions Research</dc:creator>
  <cp:lastModifiedBy>Hal Rood</cp:lastModifiedBy>
  <cp:revision>78</cp:revision>
  <dcterms:created xsi:type="dcterms:W3CDTF">2024-02-14T21:09:55Z</dcterms:created>
  <dcterms:modified xsi:type="dcterms:W3CDTF">2024-04-23T15:35:04Z</dcterms:modified>
</cp:coreProperties>
</file>