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6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9.xml" ContentType="application/vnd.openxmlformats-officedocument.presentationml.notesSl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0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1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32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8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41.xml" ContentType="application/vnd.openxmlformats-officedocument.presentationml.notesSlide+xml"/>
  <Override PartName="/ppt/charts/chart1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42.xml" ContentType="application/vnd.openxmlformats-officedocument.presentationml.notesSlide+xml"/>
  <Override PartName="/ppt/charts/chart1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3.xml" ContentType="application/vnd.openxmlformats-officedocument.presentationml.notesSlide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</p:sldMasterIdLst>
  <p:notesMasterIdLst>
    <p:notesMasterId r:id="rId55"/>
  </p:notesMasterIdLst>
  <p:sldIdLst>
    <p:sldId id="3492" r:id="rId4"/>
    <p:sldId id="3493" r:id="rId5"/>
    <p:sldId id="298" r:id="rId6"/>
    <p:sldId id="299" r:id="rId7"/>
    <p:sldId id="2332" r:id="rId8"/>
    <p:sldId id="673" r:id="rId9"/>
    <p:sldId id="3725" r:id="rId10"/>
    <p:sldId id="3513" r:id="rId11"/>
    <p:sldId id="3515" r:id="rId12"/>
    <p:sldId id="3516" r:id="rId13"/>
    <p:sldId id="3517" r:id="rId14"/>
    <p:sldId id="3518" r:id="rId15"/>
    <p:sldId id="3377" r:id="rId16"/>
    <p:sldId id="3722" r:id="rId17"/>
    <p:sldId id="3723" r:id="rId18"/>
    <p:sldId id="3521" r:id="rId19"/>
    <p:sldId id="2341" r:id="rId20"/>
    <p:sldId id="3496" r:id="rId21"/>
    <p:sldId id="3497" r:id="rId22"/>
    <p:sldId id="3520" r:id="rId23"/>
    <p:sldId id="3519" r:id="rId24"/>
    <p:sldId id="3500" r:id="rId25"/>
    <p:sldId id="3498" r:id="rId26"/>
    <p:sldId id="3499" r:id="rId27"/>
    <p:sldId id="3490" r:id="rId28"/>
    <p:sldId id="3617" r:id="rId29"/>
    <p:sldId id="3504" r:id="rId30"/>
    <p:sldId id="3615" r:id="rId31"/>
    <p:sldId id="3505" r:id="rId32"/>
    <p:sldId id="940" r:id="rId33"/>
    <p:sldId id="3609" r:id="rId34"/>
    <p:sldId id="3726" r:id="rId35"/>
    <p:sldId id="3610" r:id="rId36"/>
    <p:sldId id="3611" r:id="rId37"/>
    <p:sldId id="2949" r:id="rId38"/>
    <p:sldId id="3487" r:id="rId39"/>
    <p:sldId id="3503" r:id="rId40"/>
    <p:sldId id="3489" r:id="rId41"/>
    <p:sldId id="3514" r:id="rId42"/>
    <p:sldId id="3506" r:id="rId43"/>
    <p:sldId id="3728" r:id="rId44"/>
    <p:sldId id="3507" r:id="rId45"/>
    <p:sldId id="3508" r:id="rId46"/>
    <p:sldId id="3511" r:id="rId47"/>
    <p:sldId id="3510" r:id="rId48"/>
    <p:sldId id="3509" r:id="rId49"/>
    <p:sldId id="3618" r:id="rId50"/>
    <p:sldId id="3724" r:id="rId51"/>
    <p:sldId id="3729" r:id="rId52"/>
    <p:sldId id="3480" r:id="rId53"/>
    <p:sldId id="3720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735" autoAdjust="0"/>
  </p:normalViewPr>
  <p:slideViewPr>
    <p:cSldViewPr snapToGrid="0">
      <p:cViewPr varScale="1">
        <p:scale>
          <a:sx n="70" d="100"/>
          <a:sy n="70" d="100"/>
        </p:scale>
        <p:origin x="10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 more + a little more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D-4131-B82B-18E94B0437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lot less + a little less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D-4131-B82B-18E94B043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0547663"/>
        <c:axId val="1169997839"/>
      </c:barChart>
      <c:catAx>
        <c:axId val="115054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997839"/>
        <c:crosses val="autoZero"/>
        <c:auto val="1"/>
        <c:lblAlgn val="ctr"/>
        <c:lblOffset val="100"/>
        <c:noMultiLvlLbl val="0"/>
      </c:catAx>
      <c:valAx>
        <c:axId val="116999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TIME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</c:v>
                </c:pt>
                <c:pt idx="1">
                  <c:v>LISTEN TO RADIO MOST OF THEIR WORKDAY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0.79</c:v>
                </c:pt>
                <c:pt idx="1">
                  <c:v>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D-4392-AC3D-B1FE23BD0E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 TIME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TOTAL</c:v>
                </c:pt>
                <c:pt idx="1">
                  <c:v>LISTEN TO RADIO MOST OF THEIR WORKDAY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0.21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D-4392-AC3D-B1FE23BD0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8682207"/>
        <c:axId val="1851976767"/>
      </c:barChart>
      <c:catAx>
        <c:axId val="185868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976767"/>
        <c:crosses val="autoZero"/>
        <c:auto val="1"/>
        <c:lblAlgn val="ctr"/>
        <c:lblOffset val="100"/>
        <c:noMultiLvlLbl val="0"/>
      </c:catAx>
      <c:valAx>
        <c:axId val="1851976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68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155659517529294"/>
          <c:y val="1.8537773511224598E-2"/>
          <c:w val="0.37563535753733618"/>
          <c:h val="6.0136342648118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Work exclusively @ job site</c:v>
                </c:pt>
                <c:pt idx="1">
                  <c:v>Hybrid</c:v>
                </c:pt>
                <c:pt idx="2">
                  <c:v>Work exclusively @ home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0.32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D-4392-AC3D-B1FE23BD0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8682207"/>
        <c:axId val="1851976767"/>
      </c:barChart>
      <c:catAx>
        <c:axId val="185868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976767"/>
        <c:crosses val="autoZero"/>
        <c:auto val="1"/>
        <c:lblAlgn val="ctr"/>
        <c:lblOffset val="100"/>
        <c:noMultiLvlLbl val="0"/>
      </c:catAx>
      <c:valAx>
        <c:axId val="1851976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68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011032603180014"/>
          <c:y val="1.8537773511224598E-2"/>
          <c:w val="0.7322408786669834"/>
          <c:h val="7.8274653900741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TIME WORKERS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Drive the entire way</c:v>
                </c:pt>
                <c:pt idx="1">
                  <c:v>Public Transport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0.81</c:v>
                </c:pt>
                <c:pt idx="1">
                  <c:v>0.1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D-4392-AC3D-B1FE23BD0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8682207"/>
        <c:axId val="1851976767"/>
      </c:barChart>
      <c:catAx>
        <c:axId val="185868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976767"/>
        <c:crosses val="autoZero"/>
        <c:auto val="1"/>
        <c:lblAlgn val="ctr"/>
        <c:lblOffset val="100"/>
        <c:noMultiLvlLbl val="0"/>
      </c:catAx>
      <c:valAx>
        <c:axId val="1851976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68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155659517529294"/>
          <c:y val="1.8537773511224598E-2"/>
          <c:w val="0.36393924136442862"/>
          <c:h val="7.8274653900741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2623693565325211E-2"/>
          <c:w val="0.97916666666666663"/>
          <c:h val="0.951876539865659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FFA-48FF-997E-C3C01EB253A2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FFA-48FF-997E-C3C01EB253A2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FFA-48FF-997E-C3C01EB253A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1FFA-48FF-997E-C3C01EB253A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F569-4790-8575-D6A691C8880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F569-4790-8575-D6A691C88804}"/>
              </c:ext>
            </c:extLst>
          </c:dPt>
          <c:dLbls>
            <c:dLbl>
              <c:idx val="0"/>
              <c:layout>
                <c:manualLayout>
                  <c:x val="-0.20811933237538185"/>
                  <c:y val="3.9991822153356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608CF1F-E0AD-4E37-AA65-AA762591A8A9}" type="PERCENTAGE">
                      <a:rPr lang="en-US" sz="2000"/>
                      <a:pPr>
                        <a:defRPr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FFA-48FF-997E-C3C01EB253A2}"/>
                </c:ext>
              </c:extLst>
            </c:dLbl>
            <c:dLbl>
              <c:idx val="1"/>
              <c:layout>
                <c:manualLayout>
                  <c:x val="0.1476571889326625"/>
                  <c:y val="-0.248603094669335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FA-48FF-997E-C3C01EB253A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1FFA-48FF-997E-C3C01EB253A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FFA-48FF-997E-C3C01EB253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Radio</c:v>
                </c:pt>
                <c:pt idx="1">
                  <c:v>Streaming Services/DSPs</c:v>
                </c:pt>
                <c:pt idx="2">
                  <c:v>Your Own Playlist</c:v>
                </c:pt>
                <c:pt idx="3">
                  <c:v>SiriusXM</c:v>
                </c:pt>
                <c:pt idx="4">
                  <c:v>Podcast</c:v>
                </c:pt>
                <c:pt idx="5">
                  <c:v>Other/DL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0.43</c:v>
                </c:pt>
                <c:pt idx="1">
                  <c:v>0.35</c:v>
                </c:pt>
                <c:pt idx="2">
                  <c:v>0.12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FFA-48FF-997E-C3C01EB253A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140872594546031E-2"/>
          <c:y val="0.77188284158650222"/>
          <c:w val="0.85771825481090791"/>
          <c:h val="0.12699162846751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2623693565325211E-2"/>
          <c:w val="0.97916666666666663"/>
          <c:h val="0.9518765398656595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CD61-4D98-A7F3-7274ED4F9077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CD61-4D98-A7F3-7274ED4F9077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CD61-4D98-A7F3-7274ED4F9077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CD61-4D98-A7F3-7274ED4F907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CD61-4D98-A7F3-7274ED4F9077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CD61-4D98-A7F3-7274ED4F9077}"/>
              </c:ext>
            </c:extLst>
          </c:dPt>
          <c:dLbls>
            <c:dLbl>
              <c:idx val="0"/>
              <c:layout>
                <c:manualLayout>
                  <c:x val="-0.21578804248827704"/>
                  <c:y val="-0.110329911550132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608CF1F-E0AD-4E37-AA65-AA762591A8A9}" type="PERCENTAGE">
                      <a:rPr lang="en-US" sz="2000"/>
                      <a:pPr>
                        <a:defRPr sz="20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D61-4D98-A7F3-7274ED4F9077}"/>
                </c:ext>
              </c:extLst>
            </c:dLbl>
            <c:dLbl>
              <c:idx val="1"/>
              <c:layout>
                <c:manualLayout>
                  <c:x val="0.15095211766095887"/>
                  <c:y val="-0.184610368648718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61-4D98-A7F3-7274ED4F907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D61-4D98-A7F3-7274ED4F907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CD61-4D98-A7F3-7274ED4F90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Radio</c:v>
                </c:pt>
                <c:pt idx="1">
                  <c:v>Streaming Services/DSPs</c:v>
                </c:pt>
                <c:pt idx="2">
                  <c:v>Your Own Playlist</c:v>
                </c:pt>
                <c:pt idx="3">
                  <c:v>SiriusXM</c:v>
                </c:pt>
                <c:pt idx="4">
                  <c:v>Podcast</c:v>
                </c:pt>
                <c:pt idx="5">
                  <c:v>Other/DL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0.54</c:v>
                </c:pt>
                <c:pt idx="1">
                  <c:v>0.28000000000000003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0.04</c:v>
                </c:pt>
                <c:pt idx="5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D61-4D98-A7F3-7274ED4F907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140872594546031E-2"/>
          <c:y val="0.77188284158650222"/>
          <c:w val="0.85771825481090791"/>
          <c:h val="0.12699162846751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ALL WORKERS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WORKERS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Contests</c:v>
                </c:pt>
                <c:pt idx="1">
                  <c:v>More from your favorite radio personalities</c:v>
                </c:pt>
                <c:pt idx="2">
                  <c:v>Traffic information</c:v>
                </c:pt>
                <c:pt idx="3">
                  <c:v>A personality that is a great companion along with playing a lot of music</c:v>
                </c:pt>
                <c:pt idx="4">
                  <c:v>Updates on Local Info &amp; Events</c:v>
                </c:pt>
                <c:pt idx="5">
                  <c:v>Funny Content</c:v>
                </c:pt>
                <c:pt idx="6">
                  <c:v>More Nonstop Music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0.18</c:v>
                </c:pt>
                <c:pt idx="1">
                  <c:v>0.24</c:v>
                </c:pt>
                <c:pt idx="2">
                  <c:v>0.33</c:v>
                </c:pt>
                <c:pt idx="3">
                  <c:v>0.34</c:v>
                </c:pt>
                <c:pt idx="4">
                  <c:v>0.43</c:v>
                </c:pt>
                <c:pt idx="5">
                  <c:v>0.48</c:v>
                </c:pt>
                <c:pt idx="6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2-4636-AA6F-2D666E0F7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917616"/>
        <c:axId val="295232368"/>
      </c:barChart>
      <c:catAx>
        <c:axId val="25191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32368"/>
        <c:crosses val="autoZero"/>
        <c:auto val="1"/>
        <c:lblAlgn val="ctr"/>
        <c:lblOffset val="100"/>
        <c:noMultiLvlLbl val="0"/>
      </c:catAx>
      <c:valAx>
        <c:axId val="29523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1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08406350521973"/>
          <c:y val="9.4645060530482911E-2"/>
          <c:w val="0.82603247784816369"/>
          <c:h val="0.738802734680921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WORKERS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Contests Motivating Them to Listen More to Local Radio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2-4636-AA6F-2D666E0F71F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LIKELY TO PARTICIPATE IN RATINGS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Contests Motivating Them to Listen More to Local Radio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1-4E32-810F-C87AA64BCF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HEAVY LISTENER AT JOB SITE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Contests Motivating Them to Listen More to Local Radio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1-4E32-810F-C87AA64BC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1917616"/>
        <c:axId val="295232368"/>
      </c:barChart>
      <c:catAx>
        <c:axId val="25191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5232368"/>
        <c:crosses val="autoZero"/>
        <c:auto val="1"/>
        <c:lblAlgn val="ctr"/>
        <c:lblOffset val="100"/>
        <c:noMultiLvlLbl val="0"/>
      </c:catAx>
      <c:valAx>
        <c:axId val="295232368"/>
        <c:scaling>
          <c:orientation val="minMax"/>
          <c:max val="0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1917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Total/All Workers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Spotify</c:v>
                </c:pt>
                <c:pt idx="1">
                  <c:v>Your favorite radio station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0.39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E-4A9E-AF5A-C6ACA8CF8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0546223"/>
        <c:axId val="1154607295"/>
      </c:barChart>
      <c:catAx>
        <c:axId val="115054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607295"/>
        <c:crosses val="autoZero"/>
        <c:auto val="1"/>
        <c:lblAlgn val="ctr"/>
        <c:lblOffset val="100"/>
        <c:noMultiLvlLbl val="0"/>
      </c:catAx>
      <c:valAx>
        <c:axId val="1154607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Spotify Cume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Spotify</c:v>
                </c:pt>
                <c:pt idx="1">
                  <c:v>Your favorite radio station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0.53</c:v>
                </c:pt>
                <c:pt idx="1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E-4A9E-AF5A-C6ACA8CF8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0546223"/>
        <c:axId val="1154607295"/>
      </c:barChart>
      <c:catAx>
        <c:axId val="115054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607295"/>
        <c:crosses val="autoZero"/>
        <c:auto val="1"/>
        <c:lblAlgn val="ctr"/>
        <c:lblOffset val="100"/>
        <c:noMultiLvlLbl val="0"/>
      </c:catAx>
      <c:valAx>
        <c:axId val="1154607295"/>
        <c:scaling>
          <c:orientation val="minMax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25-54 Workers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Spotify</c:v>
                </c:pt>
                <c:pt idx="1">
                  <c:v>Your favorite radio station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0.37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E-4A9E-AF5A-C6ACA8CF8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0546223"/>
        <c:axId val="1154607295"/>
      </c:barChart>
      <c:catAx>
        <c:axId val="115054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607295"/>
        <c:crosses val="autoZero"/>
        <c:auto val="1"/>
        <c:lblAlgn val="ctr"/>
        <c:lblOffset val="100"/>
        <c:noMultiLvlLbl val="0"/>
      </c:catAx>
      <c:valAx>
        <c:axId val="1154607295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 lot more + a little more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0.41</c:v>
                </c:pt>
                <c:pt idx="1">
                  <c:v>0.43</c:v>
                </c:pt>
                <c:pt idx="2">
                  <c:v>0.45</c:v>
                </c:pt>
                <c:pt idx="3">
                  <c:v>0.43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FD-4131-B82B-18E94B0437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 lot less + a little less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Total</c:v>
                </c:pt>
                <c:pt idx="1">
                  <c:v>18-24</c:v>
                </c:pt>
                <c:pt idx="2">
                  <c:v>25-34</c:v>
                </c:pt>
                <c:pt idx="3">
                  <c:v>35-44</c:v>
                </c:pt>
                <c:pt idx="4">
                  <c:v>45-54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0.19</c:v>
                </c:pt>
                <c:pt idx="1">
                  <c:v>0.31</c:v>
                </c:pt>
                <c:pt idx="2">
                  <c:v>0.17</c:v>
                </c:pt>
                <c:pt idx="3">
                  <c:v>0.15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FD-4131-B82B-18E94B043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0547663"/>
        <c:axId val="1169997839"/>
      </c:barChart>
      <c:catAx>
        <c:axId val="1150547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69997839"/>
        <c:crosses val="autoZero"/>
        <c:auto val="1"/>
        <c:lblAlgn val="ctr"/>
        <c:lblOffset val="100"/>
        <c:noMultiLvlLbl val="0"/>
      </c:catAx>
      <c:valAx>
        <c:axId val="1169997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76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25-54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Spotify</c:v>
                </c:pt>
                <c:pt idx="1">
                  <c:v>Your favorite radio station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0.37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E-4A9E-AF5A-C6ACA8CF837E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Spotify</c:v>
                </c:pt>
                <c:pt idx="1">
                  <c:v>Your favorite radio station</c:v>
                </c:pt>
              </c:strCache>
            </c:strRef>
          </c:cat>
          <c:val>
            <c:numRef>
              <c:f>Sheet1!$E$2:$E$3</c:f>
              <c:numCache>
                <c:formatCode>0%</c:formatCode>
                <c:ptCount val="2"/>
                <c:pt idx="0">
                  <c:v>0.49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43E-4A9E-AF5A-C6ACA8CF83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50546223"/>
        <c:axId val="1154607295"/>
      </c:barChart>
      <c:catAx>
        <c:axId val="1150546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4607295"/>
        <c:crosses val="autoZero"/>
        <c:auto val="1"/>
        <c:lblAlgn val="ctr"/>
        <c:lblOffset val="100"/>
        <c:noMultiLvlLbl val="0"/>
      </c:catAx>
      <c:valAx>
        <c:axId val="1154607295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0546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19-4AA0-B341-BAA24D71FC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12-402F-8E3E-5583DE42C1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LOCAL RADIO</c:v>
                </c:pt>
                <c:pt idx="1">
                  <c:v>YOUTUBE</c:v>
                </c:pt>
                <c:pt idx="2">
                  <c:v>SPOTIFY</c:v>
                </c:pt>
                <c:pt idx="3">
                  <c:v>PODCASTS</c:v>
                </c:pt>
                <c:pt idx="4">
                  <c:v>PANDORA</c:v>
                </c:pt>
                <c:pt idx="5">
                  <c:v>APPLE MUSIC</c:v>
                </c:pt>
                <c:pt idx="6">
                  <c:v>AMAZON MUSIC</c:v>
                </c:pt>
                <c:pt idx="7">
                  <c:v>IHEARTRADIO APP</c:v>
                </c:pt>
                <c:pt idx="8">
                  <c:v>SIRIUS XM </c:v>
                </c:pt>
                <c:pt idx="9">
                  <c:v>AUDACY 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0.86</c:v>
                </c:pt>
                <c:pt idx="1">
                  <c:v>0.59</c:v>
                </c:pt>
                <c:pt idx="2">
                  <c:v>0.52</c:v>
                </c:pt>
                <c:pt idx="3">
                  <c:v>0.4</c:v>
                </c:pt>
                <c:pt idx="4">
                  <c:v>0.3</c:v>
                </c:pt>
                <c:pt idx="5">
                  <c:v>0.28000000000000003</c:v>
                </c:pt>
                <c:pt idx="6">
                  <c:v>0.25</c:v>
                </c:pt>
                <c:pt idx="7">
                  <c:v>0.23</c:v>
                </c:pt>
                <c:pt idx="8">
                  <c:v>0.22</c:v>
                </c:pt>
                <c:pt idx="9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0-4CDE-B4A7-FE8E7F98BD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1913792"/>
        <c:axId val="521913400"/>
      </c:barChart>
      <c:catAx>
        <c:axId val="5219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913400"/>
        <c:crosses val="autoZero"/>
        <c:auto val="1"/>
        <c:lblAlgn val="ctr"/>
        <c:lblOffset val="100"/>
        <c:noMultiLvlLbl val="0"/>
      </c:catAx>
      <c:valAx>
        <c:axId val="521913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191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18-24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Local Radio stations</c:v>
                </c:pt>
                <c:pt idx="1">
                  <c:v>Spotify</c:v>
                </c:pt>
                <c:pt idx="2">
                  <c:v>YouTube 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0.54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0-4CDE-B4A7-FE8E7F98BD0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25-34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Local Radio stations</c:v>
                </c:pt>
                <c:pt idx="1">
                  <c:v>Spotify</c:v>
                </c:pt>
                <c:pt idx="2">
                  <c:v>YouTube 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0.62</c:v>
                </c:pt>
                <c:pt idx="1">
                  <c:v>0.43</c:v>
                </c:pt>
                <c:pt idx="2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96-40CB-A5A3-D833D9F9653C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35-44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Local Radio stations</c:v>
                </c:pt>
                <c:pt idx="1">
                  <c:v>Spotify</c:v>
                </c:pt>
                <c:pt idx="2">
                  <c:v>YouTube 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0.66</c:v>
                </c:pt>
                <c:pt idx="1">
                  <c:v>0.36</c:v>
                </c:pt>
                <c:pt idx="2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96-40CB-A5A3-D833D9F9653C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45-54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Local Radio stations</c:v>
                </c:pt>
                <c:pt idx="1">
                  <c:v>Spotify</c:v>
                </c:pt>
                <c:pt idx="2">
                  <c:v>YouTube 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0.78</c:v>
                </c:pt>
                <c:pt idx="1">
                  <c:v>0.23</c:v>
                </c:pt>
                <c:pt idx="2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D96-40CB-A5A3-D833D9F965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1913792"/>
        <c:axId val="521913400"/>
      </c:barChart>
      <c:catAx>
        <c:axId val="5219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913400"/>
        <c:crosses val="autoZero"/>
        <c:auto val="1"/>
        <c:lblAlgn val="ctr"/>
        <c:lblOffset val="100"/>
        <c:noMultiLvlLbl val="0"/>
      </c:catAx>
      <c:valAx>
        <c:axId val="521913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19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Drive Entire Way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819-4AA0-B341-BAA24D71FC5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959-405C-ABCD-BC458C44FE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aseline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LOCAL RADIO</c:v>
                </c:pt>
                <c:pt idx="1">
                  <c:v>SPOTIFY</c:v>
                </c:pt>
                <c:pt idx="2">
                  <c:v>YOUTUBE</c:v>
                </c:pt>
                <c:pt idx="3">
                  <c:v>PODCASTS</c:v>
                </c:pt>
                <c:pt idx="4">
                  <c:v>APPLE MUSIC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0.67</c:v>
                </c:pt>
                <c:pt idx="1">
                  <c:v>0.38</c:v>
                </c:pt>
                <c:pt idx="2">
                  <c:v>0.34</c:v>
                </c:pt>
                <c:pt idx="3">
                  <c:v>0.17</c:v>
                </c:pt>
                <c:pt idx="4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0-4CDE-B4A7-FE8E7F98BD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Public Transport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LOCAL RADIO</c:v>
                </c:pt>
                <c:pt idx="1">
                  <c:v>SPOTIFY</c:v>
                </c:pt>
                <c:pt idx="2">
                  <c:v>YOUTUBE</c:v>
                </c:pt>
                <c:pt idx="3">
                  <c:v>PODCASTS</c:v>
                </c:pt>
                <c:pt idx="4">
                  <c:v>APPLE MUSIC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0.59</c:v>
                </c:pt>
                <c:pt idx="1">
                  <c:v>0.34</c:v>
                </c:pt>
                <c:pt idx="2">
                  <c:v>0.33</c:v>
                </c:pt>
                <c:pt idx="3">
                  <c:v>0.15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2F-434E-8E63-C313B9086D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521913792"/>
        <c:axId val="521913400"/>
      </c:barChart>
      <c:catAx>
        <c:axId val="52191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1913400"/>
        <c:crosses val="autoZero"/>
        <c:auto val="1"/>
        <c:lblAlgn val="ctr"/>
        <c:lblOffset val="100"/>
        <c:noMultiLvlLbl val="0"/>
      </c:catAx>
      <c:valAx>
        <c:axId val="52191340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21913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txPr>
        <a:bodyPr/>
        <a:lstStyle/>
        <a:p>
          <a:pPr>
            <a:defRPr sz="1400" baseline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RADIO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</c:v>
                </c:pt>
                <c:pt idx="1">
                  <c:v>In the car</c:v>
                </c:pt>
                <c:pt idx="2">
                  <c:v>Working From Home</c:v>
                </c:pt>
                <c:pt idx="3">
                  <c:v>Working at Job Site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0.21</c:v>
                </c:pt>
                <c:pt idx="1">
                  <c:v>0.62</c:v>
                </c:pt>
                <c:pt idx="2">
                  <c:v>0.22</c:v>
                </c:pt>
                <c:pt idx="3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15-41BE-B29C-9BA8A40A56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DSPs</c:v>
                </c:pt>
              </c:strCache>
            </c:strRef>
          </c:tx>
          <c:spPr>
            <a:ln w="635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Home</c:v>
                </c:pt>
                <c:pt idx="1">
                  <c:v>In the car</c:v>
                </c:pt>
                <c:pt idx="2">
                  <c:v>Working From Home</c:v>
                </c:pt>
                <c:pt idx="3">
                  <c:v>Working at Job Site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0.48</c:v>
                </c:pt>
                <c:pt idx="1">
                  <c:v>0.19</c:v>
                </c:pt>
                <c:pt idx="2">
                  <c:v>0.43</c:v>
                </c:pt>
                <c:pt idx="3">
                  <c:v>0.32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15-41BE-B29C-9BA8A40A5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2994319"/>
        <c:axId val="1097893631"/>
      </c:lineChart>
      <c:catAx>
        <c:axId val="7629943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7893631"/>
        <c:crosses val="autoZero"/>
        <c:auto val="1"/>
        <c:lblAlgn val="ctr"/>
        <c:lblOffset val="100"/>
        <c:noMultiLvlLbl val="0"/>
      </c:catAx>
      <c:valAx>
        <c:axId val="109789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29943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LOCAL RADIO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WORKING FROM HOME</c:v>
                </c:pt>
                <c:pt idx="1">
                  <c:v>WORKING AT WORKPLACE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0.22</c:v>
                </c:pt>
                <c:pt idx="1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D-4392-AC3D-B1FE23BD0E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DSPs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WORKING FROM HOME</c:v>
                </c:pt>
                <c:pt idx="1">
                  <c:v>WORKING AT WORKPLACE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0.43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D-4392-AC3D-B1FE23BD0E8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YOUTUBE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WORKING FROM HOME</c:v>
                </c:pt>
                <c:pt idx="1">
                  <c:v>WORKING AT WORKPLACE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6D-4CE6-BDC7-6A215FA420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8682207"/>
        <c:axId val="1851976767"/>
      </c:barChart>
      <c:catAx>
        <c:axId val="185868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976767"/>
        <c:crosses val="autoZero"/>
        <c:auto val="1"/>
        <c:lblAlgn val="ctr"/>
        <c:lblOffset val="100"/>
        <c:noMultiLvlLbl val="0"/>
      </c:catAx>
      <c:valAx>
        <c:axId val="1851976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68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155659517529294"/>
          <c:y val="1.8537773511224598E-2"/>
          <c:w val="0.36217167979931053"/>
          <c:h val="7.8274653900741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"OFTEN"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MORNINGS 6-9AM</c:v>
                </c:pt>
                <c:pt idx="1">
                  <c:v>WORKDAYS 9A-3P</c:v>
                </c:pt>
                <c:pt idx="2">
                  <c:v>AFTERNOONS 3P-6P</c:v>
                </c:pt>
                <c:pt idx="3">
                  <c:v>EVENINGS 6P-MID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0.62</c:v>
                </c:pt>
                <c:pt idx="1">
                  <c:v>0.47</c:v>
                </c:pt>
                <c:pt idx="2">
                  <c:v>0.51</c:v>
                </c:pt>
                <c:pt idx="3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D4-4861-8C5D-0E81A42FD0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8682207"/>
        <c:axId val="1851976767"/>
      </c:barChart>
      <c:catAx>
        <c:axId val="185868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976767"/>
        <c:crosses val="autoZero"/>
        <c:auto val="1"/>
        <c:lblAlgn val="ctr"/>
        <c:lblOffset val="100"/>
        <c:noMultiLvlLbl val="0"/>
      </c:catAx>
      <c:valAx>
        <c:axId val="1851976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68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155659517529294"/>
          <c:y val="1.8537773511224598E-2"/>
          <c:w val="0.36217167979931053"/>
          <c:h val="7.82746539007416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FULL TIME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D-4392-AC3D-B1FE23BD0E8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 TIME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D-4392-AC3D-B1FE23BD0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58682207"/>
        <c:axId val="1851976767"/>
      </c:barChart>
      <c:catAx>
        <c:axId val="1858682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1976767"/>
        <c:crosses val="autoZero"/>
        <c:auto val="1"/>
        <c:lblAlgn val="ctr"/>
        <c:lblOffset val="100"/>
        <c:noMultiLvlLbl val="0"/>
      </c:catAx>
      <c:valAx>
        <c:axId val="1851976767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58682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1155659517529294"/>
          <c:y val="1.8537773511224598E-2"/>
          <c:w val="0.37563535753733618"/>
          <c:h val="6.0136342648118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84ABD-D206-422E-BD7B-1E4D2753C5FC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A9A61-15F3-4F43-8997-5F2A6A264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57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BAE34-5767-E662-68CA-EB87BB06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DBA9A3-06F5-8217-463C-80A9D7613E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8429A-1887-5AB9-6AE8-F08DEA0F9E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7816A-221F-5C7D-3745-D80023A857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637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3C413E-D20F-7B02-2778-D20AC0098C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52B168-4E7E-2D06-2AE9-9C77ADB060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CDDD3D-7ED8-C4EA-A99F-D10AB497A8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And keep in mind how many people point to information in this study comprised of music radio listeners.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777AD-59D8-4840-FA48-B56853B0B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573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45EFB-972D-C2FE-D553-BC143A10E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C42A0E-97D6-B4FD-94F1-DE60F5FCA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8A25AA-6C23-747F-B5C6-8062E3EB13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F89083-8FEA-BCB1-C18D-D36382F908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00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637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BEA504-C136-F52E-A4B6-170FC70D4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920122-A02E-C97A-F378-D40B61742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8D5835-79AC-CDE1-4417-1D40483D76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C06C7-0870-42B6-E75D-3C2763FEFD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3769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3553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8CA794-519F-4982-76D9-CB8D58FC7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7432BC-EA85-B947-8891-3C05EF96B5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6F3C29-8789-D19F-5F30-CBF648A10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B49CEA-E5A5-CE19-2988-5FA959E010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031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8F51-2961-AA9E-739E-3184DFD51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8E7446-D5F0-7944-8173-71A5B702C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75E26C-C93B-BB7E-A213-24B9183067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54BF5-FBE4-AE5B-9386-D2E911F18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9701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F0239-469E-9C35-BD83-C0F762C18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0F46A9-B62A-B98A-27E8-7423B1D50B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67CABC-CFCD-19A9-4A28-0A9627C27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6E6FB-162E-AE2F-8EA2-3304DE8B3F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508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6E9784-A46B-A691-2D29-8AADC41F6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C4A689-E828-F32E-7AE0-6AE2AF3E01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AB80C5-60B5-1B83-6E8B-4B1284F22A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2176A3-B538-8EC5-C58D-B00BB8AD93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33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DEA32F-7017-787A-335E-D6DE9FE53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0629CE-9BE2-93CE-455B-7898FEBC69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785785-7372-7F7B-6586-D40BA49134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D0B319-3766-CE50-20EA-653BA09DDD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25C11-D7B2-9B6F-D19D-D8FFF6B73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120397-B070-BF2D-60DC-8CBB25ABFA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CDDB4A6-27A2-40F1-F3A2-675F5071C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F87DC-73FA-D671-44CA-378FAF48A9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139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A6C9C-C2F2-36E6-A6E8-8483A7937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A030C4-F4CF-323E-9E71-E74551AEC3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6612EF-E781-CFDD-D30B-CD5009FBC5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F9A8F-BA39-C040-16B7-645709A96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1325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3BE688-856F-F4F6-6C12-802CC29E2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683FF2-1D31-F827-8FD4-82DDA90BB6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976692-D5F5-6698-6060-E6A2F4F18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FBEED-1544-DC7A-C8A4-B6F91B9048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07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A40B9-4C3D-5C70-CA27-0C99A1BA6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E4BB25-64E2-0FA0-3B01-D1FE297AEB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AF5BA3-1C4D-B318-99A5-B0A1404ED6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D80E69-BBCA-3E90-C5EF-85390727D5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079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B9ABF-C212-711B-E534-07BE8FB882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B7534F-C692-A1C9-E8C7-1FDFC47A1F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98BBE8-3288-F4AD-FCE0-817A09D7C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23E2A-A3FF-0F44-42F8-EF4F5CF2E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59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D2CCB-A3A8-5BA5-9E50-132D4A45C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B7D4AF-5263-E2E7-C0B7-DD5532F97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4138A-39D2-C635-1B63-A5A7992DC4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3E7CA-6E85-72C5-9DDF-E389A3FC91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5362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EB32D-E3A2-0F4E-F9F9-ACC97D3BA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A7B221-2F3C-7167-9B98-2C4AFE7D38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41739-524A-6CD0-BA95-54ED4C97FC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7988B0-4407-D55A-E28F-89234F4BC8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429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CC452-FD98-5D84-2D08-EDED18D5C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AF7AA-14E7-15DC-734B-CF8CC2DDBB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E904FA-5EE8-1D56-05D7-29C6A2F50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73967-F014-D08E-7B1F-6763294022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9906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0769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3E6B0-8636-854C-9D2F-FC1C50D1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145DE0-AFAF-EB01-C391-3895407D8F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5D360-1C12-94E4-2567-A3A6484F6A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EEA680-A689-7351-9D6E-B59E060B89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685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20956-5636-FF38-FC23-F1B7282FB1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D5989D-B4B5-E03E-6255-CDE1F1CC67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8A3A3D-B38B-6AEA-2C6C-8DC619A76E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3FC82-4084-64C0-A6C4-2639E23EA0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385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4242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92062-02F1-794A-A4AD-5591AF09F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5F0539-7096-EA8C-4678-468E3B7F9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B761D-CC4A-C43B-802A-4295626B56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F10201-6F4F-357A-2054-BCD30A2503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7686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5187D-B57D-6077-604C-0E5F4504B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447D1E-EFE1-4921-28F6-F184856F2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4A99FF-AC08-7930-D424-7AA9B22993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AABBB-F364-56EA-EE29-97170F00F7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7939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1200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6F6D5-BEAC-8FF4-9466-411B02832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D0DC83-6E20-EF35-CACC-D6A6B6DF34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8C8C5D-DBBE-1636-66A3-B5F80239D7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48727-31CC-B4D8-93DE-DC70890EF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0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5FB98-A854-50F7-05B1-848D1EE6F0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591539-B755-2889-3834-A6306CED97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F6949-0503-1AB7-3E56-5D98F44835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20C0E-477B-65AA-06CE-CF94C5CB6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3945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6C0B6-4D7C-BB14-8869-6F4A1A3A9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6B127-8A03-8CFB-8BC3-BC86C0EF2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DD831-D089-05E6-6162-4C43978E3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B606A-861E-5502-DF4A-B9224324A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9995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8BB9-C54F-43F0-DE4D-FACE05C5A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FC93202-18BC-A2F7-BECE-FEE15253D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98A03-FA5B-B9EA-BABB-501ADD630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1AA449-7997-E208-9BFC-D0DEA5C206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95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60AEB-B32B-3FA7-2929-F4462348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6796C7-4BF1-F67D-DBB4-AB8CB642FC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2A35EF-69B8-6097-941D-D872DDD4C4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82D08-922F-6782-504E-7728C4D92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1156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1F69F7-C5F8-1C2D-6B67-0C9AF2BB3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C74DC3-EEB0-85D2-D517-2B541D9259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9EAD71-0811-5C15-3479-6C0A17D0FC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BA991-D01A-A2C4-C8AC-35BDD7178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66315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16998-30F1-ABB7-8EDD-89BA87E4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423A9A-0B07-169D-21A7-FD96BA1BC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266C1B-28AB-B5A6-1B3E-DC241EC646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Two of the top 3 brand attractors for morning radio are FUNNY and LOCAL.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Also important are hosts. Traffic is also still important for 1 out of 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Contests are a driver for one out of four likely ratings participants.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Contests also play a pivotal role in driving app downloads…more on that in our next webinar.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C5782-B0CB-08A8-4675-D8F2A3374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95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1893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10E5-6048-C3A6-3A8E-91F3E7389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34505-C422-663F-3C2D-5BF58F3991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B51DB-A456-A21E-CD54-B254B90744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913F8-3E4C-9F64-16A4-7BF091CB7D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47955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C3904-5379-91A9-694E-DAA5A94BE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339C98-E89A-E7AD-AEF5-08FCC5CF8A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783DFC-56E6-9219-0B70-16B7A2FADF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67FB8-07B0-5E9F-F7B2-2B6A22AB22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889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5C886-CD88-0799-A2D4-D53E556D5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B2AC75-E37C-6301-7506-227E339F8C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6ECE8-78F5-24A3-4DCD-5A1B03789A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7777E-0EA9-124A-56A6-F79A0BCFA4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59522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6EDF3-BDF9-DB2B-D75E-B3F0AF3FA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920652-5025-A01E-B593-820E543F3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DC6DAE-2079-E675-DF88-266100A7C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002095-E6B7-FE86-232B-265ED8F658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2649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769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1DDFA-AC89-6DF8-AD8D-B65DC390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F7BE6C-D116-F5D1-D643-1F58D3B518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17881D-29A3-DB39-2F3F-547C50A24C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6AE265-FC1E-09F2-8E0A-D5E7958250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559840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E5729-2441-8F8F-7631-45DCEB136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852CA0-E32C-D14E-AE61-973F88AAD1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5982C2-F8C2-26FF-A7A7-82C8DC97E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A66055-E69B-C602-E030-DCA7DF7B4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659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7E7D3-051B-3ABA-F471-CD9A245261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42263C-FA1E-1F36-9286-94846BA6E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B92543-0347-B41C-200D-C5C5B8E3E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BFDB0-AD0C-89C9-531D-B01EBB1A1E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81585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F7731-A974-0A1B-1B13-1BDBEA7E1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ACF796-AC42-4B78-5C79-0720243274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C5D6EA-61F8-AC83-8CBE-DD145DEC6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9A6C7-1BAF-768B-53BE-4ED143FD39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962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1276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200F-417A-D9EE-8474-A784BF7F0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867FEA-2CE4-DCC5-A530-BB0432EDC6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EE011-64B3-7615-5D4B-16B8AB41B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D96D6-C2AD-A71C-872B-F01F8487A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236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4576D-C2A7-B138-3AD0-16CE85D9B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3483D-F757-D09F-CF79-D63B16ED4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C1D15B-680B-5B09-73D1-D34B9D508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6FC73-A002-8B05-002A-20CFFB7CBF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215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88106-EE5E-43F3-D9FC-F4BA631A15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AA5E21-1B6A-15EC-F768-61405A2434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C7DFE-3415-D71C-5848-89BD67C78C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F5955-3FBC-1818-06A9-76CAFF1660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6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90415-AC7C-0C53-1183-519635CE4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D819F-67EC-92DE-DE64-22C22DB699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B6D192-050F-A788-96CE-119E403D1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E4E43-659D-0ADE-ED4B-1B3C14B2B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4ECAD9-32EE-4091-BDA5-6BD15ACC5E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31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3B0A9-D930-4F37-80C6-79AB7B11C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2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037FE13-EDB6-455B-AC5F-96270C750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6" name="Picture 2" descr="Audience Development | Point-To-Point Marketing">
            <a:extLst>
              <a:ext uri="{FF2B5EF4-FFF2-40B4-BE49-F238E27FC236}">
                <a16:creationId xmlns:a16="http://schemas.microsoft.com/office/drawing/2014/main" id="{98F6F0F9-EF8B-E0B0-3E22-1F53197B31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89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2" descr="Audience Development | Point-To-Point Marketing">
            <a:extLst>
              <a:ext uri="{FF2B5EF4-FFF2-40B4-BE49-F238E27FC236}">
                <a16:creationId xmlns:a16="http://schemas.microsoft.com/office/drawing/2014/main" id="{1C8E381D-105D-1A39-587F-836C8C8FB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04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813" y="6468964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705FA5-6517-42B7-A374-D60F0BBF6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6" name="Picture 2" descr="Audience Development | Point-To-Point Marketing">
            <a:extLst>
              <a:ext uri="{FF2B5EF4-FFF2-40B4-BE49-F238E27FC236}">
                <a16:creationId xmlns:a16="http://schemas.microsoft.com/office/drawing/2014/main" id="{04A30754-C819-1FFE-8C5F-C84C54ABA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82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D3C78-5B31-47C3-ABBC-5B707A602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5" name="Picture 2" descr="Audience Development | Point-To-Point Marketing">
            <a:extLst>
              <a:ext uri="{FF2B5EF4-FFF2-40B4-BE49-F238E27FC236}">
                <a16:creationId xmlns:a16="http://schemas.microsoft.com/office/drawing/2014/main" id="{8E61E925-FB2C-6421-B2D9-63AAC0CA52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97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98794-BDB4-4498-B900-2AE0BCCBC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5" name="Picture 2" descr="Audience Development | Point-To-Point Marketing">
            <a:extLst>
              <a:ext uri="{FF2B5EF4-FFF2-40B4-BE49-F238E27FC236}">
                <a16:creationId xmlns:a16="http://schemas.microsoft.com/office/drawing/2014/main" id="{F3DE71DA-23BA-037E-2B9A-0AA66307C1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704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174FA-32E7-453D-956B-D59B5838C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4" name="Picture 2" descr="Audience Development | Point-To-Point Marketing">
            <a:extLst>
              <a:ext uri="{FF2B5EF4-FFF2-40B4-BE49-F238E27FC236}">
                <a16:creationId xmlns:a16="http://schemas.microsoft.com/office/drawing/2014/main" id="{66CE173A-5DC9-232F-92D1-A04224B07D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81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4E494-A009-4E69-BFB9-D8DFF283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6" name="Picture 2" descr="Audience Development | Point-To-Point Marketing">
            <a:extLst>
              <a:ext uri="{FF2B5EF4-FFF2-40B4-BE49-F238E27FC236}">
                <a16:creationId xmlns:a16="http://schemas.microsoft.com/office/drawing/2014/main" id="{166F1D31-E7B5-F986-18E7-383EB60C62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89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1418A7-6517-47EF-A654-81FCAEAEA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6" name="Picture 2" descr="Audience Development | Point-To-Point Marketing">
            <a:extLst>
              <a:ext uri="{FF2B5EF4-FFF2-40B4-BE49-F238E27FC236}">
                <a16:creationId xmlns:a16="http://schemas.microsoft.com/office/drawing/2014/main" id="{DCA227FC-B448-5B7C-31D7-69A3086DF5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547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5932150"/>
            <a:ext cx="12188824" cy="92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 descr="SSRLogo_Mar16_wWhite.png">
            <a:extLst>
              <a:ext uri="{FF2B5EF4-FFF2-40B4-BE49-F238E27FC236}">
                <a16:creationId xmlns:a16="http://schemas.microsoft.com/office/drawing/2014/main" id="{E53D4133-A07E-4E4D-ABB0-DE43B96D1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609" y="6218820"/>
            <a:ext cx="1584448" cy="274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FFA61F-1F51-4127-A1B6-C728018094F6}"/>
              </a:ext>
            </a:extLst>
          </p:cNvPr>
          <p:cNvSpPr/>
          <p:nvPr userDrawn="1"/>
        </p:nvSpPr>
        <p:spPr>
          <a:xfrm>
            <a:off x="0" y="0"/>
            <a:ext cx="12188825" cy="743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AFE33-6CC6-4503-8B1B-990D942CD5E7}"/>
              </a:ext>
            </a:extLst>
          </p:cNvPr>
          <p:cNvSpPr/>
          <p:nvPr userDrawn="1"/>
        </p:nvSpPr>
        <p:spPr>
          <a:xfrm>
            <a:off x="0" y="5584767"/>
            <a:ext cx="12188824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A5FDC7-61E6-41CA-9B8A-D608B432997A}"/>
              </a:ext>
            </a:extLst>
          </p:cNvPr>
          <p:cNvSpPr/>
          <p:nvPr userDrawn="1"/>
        </p:nvSpPr>
        <p:spPr>
          <a:xfrm>
            <a:off x="3176" y="626868"/>
            <a:ext cx="767534" cy="527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3CC518-C46B-44D3-9326-97F142F53E5A}"/>
              </a:ext>
            </a:extLst>
          </p:cNvPr>
          <p:cNvSpPr/>
          <p:nvPr userDrawn="1"/>
        </p:nvSpPr>
        <p:spPr>
          <a:xfrm>
            <a:off x="11421290" y="659286"/>
            <a:ext cx="767534" cy="527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56E3B-B91A-1597-9B56-31D1D4E89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32" y="6134017"/>
            <a:ext cx="1007273" cy="5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5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7B999-7753-449C-80B1-B8AC1BA17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5" name="Picture 2" descr="Audience Development | Point-To-Point Marketing">
            <a:extLst>
              <a:ext uri="{FF2B5EF4-FFF2-40B4-BE49-F238E27FC236}">
                <a16:creationId xmlns:a16="http://schemas.microsoft.com/office/drawing/2014/main" id="{B7817DD9-D40E-D9EE-E89F-1B6A2FCBB9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867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0655" y="0"/>
            <a:ext cx="1551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53217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A3AF9-5984-4BB3-B98A-94DDC853A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5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709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B9ED9D-1EC0-4BD9-8121-F61D4DE803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7" name="Picture 2" descr="Audience Development | Point-To-Point Marketing">
            <a:extLst>
              <a:ext uri="{FF2B5EF4-FFF2-40B4-BE49-F238E27FC236}">
                <a16:creationId xmlns:a16="http://schemas.microsoft.com/office/drawing/2014/main" id="{798F4F27-A7C6-A5FD-5407-4884F243A4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575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23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88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526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5AF418-DD4B-40A2-87FD-1C4211273E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90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1CFC1-387B-451E-B050-B3B3493BDB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6" name="Picture 2" descr="Audience Development | Point-To-Point Marketing">
            <a:extLst>
              <a:ext uri="{FF2B5EF4-FFF2-40B4-BE49-F238E27FC236}">
                <a16:creationId xmlns:a16="http://schemas.microsoft.com/office/drawing/2014/main" id="{AD3935C6-7B5A-7008-464F-37A10187E0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028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25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7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What workers want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2" descr="Audience Development | Point-To-Point Marketing">
            <a:extLst>
              <a:ext uri="{FF2B5EF4-FFF2-40B4-BE49-F238E27FC236}">
                <a16:creationId xmlns:a16="http://schemas.microsoft.com/office/drawing/2014/main" id="{14ECC762-9ECF-3397-F999-0EA545EA984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309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765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50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424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90709173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3B0A9-D930-4F37-80C6-79AB7B11C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49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0655" y="0"/>
            <a:ext cx="1551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51071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1058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3F50AD-1DCF-4000-8850-115DB8714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79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5322EA-FA19-4AFE-AC8A-4C339EEFB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05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931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50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44683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3F50AD-1DCF-4000-8850-115DB8714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5" name="Picture 2" descr="Audience Development | Point-To-Point Marketing">
            <a:extLst>
              <a:ext uri="{FF2B5EF4-FFF2-40B4-BE49-F238E27FC236}">
                <a16:creationId xmlns:a16="http://schemas.microsoft.com/office/drawing/2014/main" id="{5E3A6370-A976-4170-31FB-D39528A22D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3148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7736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5E5A2-E351-442E-B47A-1FAA4517B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64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A037FE13-EDB6-455B-AC5F-96270C7504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74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0010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2813" y="6468964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705FA5-6517-42B7-A374-D60F0BBF6A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984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AD3C78-5B31-47C3-ABBC-5B707A6025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65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C698794-BDB4-4498-B900-2AE0BCCBC0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8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174FA-32E7-453D-956B-D59B5838C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6616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74E494-A009-4E69-BFB9-D8DFF283A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52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1418A7-6517-47EF-A654-81FCAEAEA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1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5322EA-FA19-4AFE-AC8A-4C339EEFB7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5" name="Picture 2" descr="Audience Development | Point-To-Point Marketing">
            <a:extLst>
              <a:ext uri="{FF2B5EF4-FFF2-40B4-BE49-F238E27FC236}">
                <a16:creationId xmlns:a16="http://schemas.microsoft.com/office/drawing/2014/main" id="{760D9A6C-5BD9-551F-26C5-B959DD1C91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45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632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5932150"/>
            <a:ext cx="12188824" cy="9258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 descr="SSRLogo_Mar16_wWhite.png">
            <a:extLst>
              <a:ext uri="{FF2B5EF4-FFF2-40B4-BE49-F238E27FC236}">
                <a16:creationId xmlns:a16="http://schemas.microsoft.com/office/drawing/2014/main" id="{E53D4133-A07E-4E4D-ABB0-DE43B96D13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0609" y="6218820"/>
            <a:ext cx="1584448" cy="274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7FFA61F-1F51-4127-A1B6-C728018094F6}"/>
              </a:ext>
            </a:extLst>
          </p:cNvPr>
          <p:cNvSpPr/>
          <p:nvPr userDrawn="1"/>
        </p:nvSpPr>
        <p:spPr>
          <a:xfrm>
            <a:off x="0" y="0"/>
            <a:ext cx="12188825" cy="743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AFE33-6CC6-4503-8B1B-990D942CD5E7}"/>
              </a:ext>
            </a:extLst>
          </p:cNvPr>
          <p:cNvSpPr/>
          <p:nvPr userDrawn="1"/>
        </p:nvSpPr>
        <p:spPr>
          <a:xfrm>
            <a:off x="0" y="5584767"/>
            <a:ext cx="12188824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A5FDC7-61E6-41CA-9B8A-D608B432997A}"/>
              </a:ext>
            </a:extLst>
          </p:cNvPr>
          <p:cNvSpPr/>
          <p:nvPr userDrawn="1"/>
        </p:nvSpPr>
        <p:spPr>
          <a:xfrm>
            <a:off x="3176" y="626868"/>
            <a:ext cx="767534" cy="527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3CC518-C46B-44D3-9326-97F142F53E5A}"/>
              </a:ext>
            </a:extLst>
          </p:cNvPr>
          <p:cNvSpPr/>
          <p:nvPr userDrawn="1"/>
        </p:nvSpPr>
        <p:spPr>
          <a:xfrm>
            <a:off x="11421290" y="659286"/>
            <a:ext cx="767534" cy="5272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2D7BD-1E8F-D7AC-CA65-047EDE888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32" y="6134017"/>
            <a:ext cx="1007273" cy="58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290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7B999-7753-449C-80B1-B8AC1BA17C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84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/>
          <a:lstStyle/>
          <a:p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ABA3AF9-5984-4BB3-B98A-94DDC853A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8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2" descr="Audience Development | Point-To-Point Marketing">
            <a:extLst>
              <a:ext uri="{FF2B5EF4-FFF2-40B4-BE49-F238E27FC236}">
                <a16:creationId xmlns:a16="http://schemas.microsoft.com/office/drawing/2014/main" id="{F537DD72-1CF8-30DA-8DDB-59AF3AB3E6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309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9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" name="Picture 2" descr="Audience Development | Point-To-Point Marketing">
            <a:extLst>
              <a:ext uri="{FF2B5EF4-FFF2-40B4-BE49-F238E27FC236}">
                <a16:creationId xmlns:a16="http://schemas.microsoft.com/office/drawing/2014/main" id="{3A7399A1-9D1A-3A9A-CBA4-18C66BF801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6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What workers want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2" descr="Audience Development | Point-To-Point Marketing">
            <a:extLst>
              <a:ext uri="{FF2B5EF4-FFF2-40B4-BE49-F238E27FC236}">
                <a16:creationId xmlns:a16="http://schemas.microsoft.com/office/drawing/2014/main" id="{5018837C-8237-F119-561D-5A4CE304C5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What workers want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45E5A2-E351-442E-B47A-1FAA4517B7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2" name="Picture 2" descr="Audience Development | Point-To-Point Marketing">
            <a:extLst>
              <a:ext uri="{FF2B5EF4-FFF2-40B4-BE49-F238E27FC236}">
                <a16:creationId xmlns:a16="http://schemas.microsoft.com/office/drawing/2014/main" id="{EE554A4E-279B-4943-8DBB-4D0B6527A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0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6548" y="286601"/>
            <a:ext cx="10058400" cy="685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286603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520B3-27E8-46C9-84A1-0D8061B6B8D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7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C9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What workers want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6ADF7-B993-4DCD-81D6-39758BE00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6548" y="286601"/>
            <a:ext cx="10058400" cy="68580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What workers want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286603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C520B3-27E8-46C9-84A1-0D8061B6B8DF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967860" y="6309678"/>
            <a:ext cx="1595630" cy="274320"/>
          </a:xfrm>
          <a:prstGeom prst="rect">
            <a:avLst/>
          </a:prstGeom>
        </p:spPr>
      </p:pic>
      <p:pic>
        <p:nvPicPr>
          <p:cNvPr id="7" name="Picture 2" descr="Audience Development | Point-To-Point Marketing">
            <a:extLst>
              <a:ext uri="{FF2B5EF4-FFF2-40B4-BE49-F238E27FC236}">
                <a16:creationId xmlns:a16="http://schemas.microsoft.com/office/drawing/2014/main" id="{832F7FFB-872D-AF60-802B-9C9A61277E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670" y="6243296"/>
            <a:ext cx="1093479" cy="4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2.xml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CDCA3-1ECE-40BB-1F07-4AD24290C2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A6287E-3481-F7FD-3E34-C91EE103266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9059" y="3819733"/>
            <a:ext cx="5628968" cy="6143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Part 1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5233857-4F21-6F5A-BB4B-0F0CBE4DD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059" y="5205620"/>
            <a:ext cx="5628968" cy="104585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+mj-lt"/>
              </a:rPr>
              <a:t>You are logged in</a:t>
            </a:r>
          </a:p>
          <a:p>
            <a:pPr algn="ctr"/>
            <a:r>
              <a:rPr lang="en-US" b="1" dirty="0">
                <a:latin typeface="+mj-lt"/>
              </a:rPr>
              <a:t>The webinar will begin shortly</a:t>
            </a:r>
          </a:p>
        </p:txBody>
      </p:sp>
      <p:pic>
        <p:nvPicPr>
          <p:cNvPr id="9" name="Picture 2" descr="C:\Users\Bob Kaake\AppData\Local\Microsoft\Windows\Temporary Internet Files\Content.Outlook\DMTLGE6D\SSRLogo_Mar16_F_rgb_300.png">
            <a:extLst>
              <a:ext uri="{FF2B5EF4-FFF2-40B4-BE49-F238E27FC236}">
                <a16:creationId xmlns:a16="http://schemas.microsoft.com/office/drawing/2014/main" id="{B848431B-D42A-E49C-107F-EFED53653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33" y="2417072"/>
            <a:ext cx="4791221" cy="8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7084963-26FD-115A-C165-FCFC067E1A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r="22839"/>
          <a:stretch>
            <a:fillRect/>
          </a:stretch>
        </p:blipFill>
        <p:spPr>
          <a:xfrm>
            <a:off x="0" y="-28575"/>
            <a:ext cx="6308725" cy="6886575"/>
          </a:xfrm>
        </p:spPr>
      </p:pic>
      <p:pic>
        <p:nvPicPr>
          <p:cNvPr id="1026" name="Picture 2" descr="Audience Development | Point-To-Point Marketing">
            <a:extLst>
              <a:ext uri="{FF2B5EF4-FFF2-40B4-BE49-F238E27FC236}">
                <a16:creationId xmlns:a16="http://schemas.microsoft.com/office/drawing/2014/main" id="{5A9D48E0-812C-4FD1-AD17-D7E81A91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25" y="827749"/>
            <a:ext cx="2759036" cy="10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68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0D9CFDD-A886-03DC-74B5-3951D8E60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F8E85D0-E3B4-EBB0-9580-FBCB31829BE8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Think about how much you listen to local radio today compared to before COVID.  Would you say you are listening to local radio...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E08B6A70-A489-02C1-4A40-19FAE3699DA8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Momentum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8DD66482-254E-6803-7365-B879E0951A4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81301" y="1812765"/>
          <a:ext cx="10058400" cy="40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90495D4-865C-3745-5E1F-1C2BADED85B8}"/>
              </a:ext>
            </a:extLst>
          </p:cNvPr>
          <p:cNvSpPr/>
          <p:nvPr/>
        </p:nvSpPr>
        <p:spPr>
          <a:xfrm>
            <a:off x="4416319" y="2698541"/>
            <a:ext cx="711266" cy="646544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F3E69-34C1-DE9F-D194-06A2FD250700}"/>
              </a:ext>
            </a:extLst>
          </p:cNvPr>
          <p:cNvSpPr txBox="1"/>
          <p:nvPr/>
        </p:nvSpPr>
        <p:spPr>
          <a:xfrm>
            <a:off x="1367432" y="6137390"/>
            <a:ext cx="67877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Local radio’s momentum is strong 25-54, but one of three 18-24s feel they are listening less to radio.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C3D4F8-E4BB-3914-2F47-924072E52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04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4E85-DB49-29BE-99FC-BC379160D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9163443-517C-1E68-CA48-77D708783596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Which of the following are reasons why you are listening more to local radio?  Select all that apply.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DEF8B5A-047C-5320-1E8F-DFEEE2B9E8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50172"/>
              </p:ext>
            </p:extLst>
          </p:nvPr>
        </p:nvGraphicFramePr>
        <p:xfrm>
          <a:off x="2594481" y="1706883"/>
          <a:ext cx="5203666" cy="447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618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531048">
                  <a:extLst>
                    <a:ext uri="{9D8B030D-6E8A-4147-A177-3AD203B41FA5}">
                      <a16:colId xmlns:a16="http://schemas.microsoft.com/office/drawing/2014/main" val="3902951785"/>
                    </a:ext>
                  </a:extLst>
                </a:gridCol>
              </a:tblGrid>
              <a:tr h="1267312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It’s free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It’s easy to use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5570124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It’s quick to use – just turn it 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8400019"/>
                  </a:ext>
                </a:extLst>
              </a:tr>
              <a:tr h="517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has local news or info about what is happening locally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054618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hosts/DJs you enjoy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7780065"/>
                  </a:ext>
                </a:extLst>
              </a:tr>
              <a:tr h="517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 discovered a new station(s) playing music you like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6149405"/>
                  </a:ext>
                </a:extLst>
              </a:tr>
              <a:tr h="517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Each station has a focused playlist of music you like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0412434"/>
                  </a:ext>
                </a:extLst>
              </a:tr>
            </a:tbl>
          </a:graphicData>
        </a:graphic>
      </p:graphicFrame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628801E7-4F40-B61C-8D2F-D56C093467D3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Momentum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952A5E-B4A6-B572-66DA-39990422866B}"/>
              </a:ext>
            </a:extLst>
          </p:cNvPr>
          <p:cNvSpPr/>
          <p:nvPr/>
        </p:nvSpPr>
        <p:spPr>
          <a:xfrm>
            <a:off x="6620719" y="3067291"/>
            <a:ext cx="798653" cy="109959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E870F2-D4D7-0212-BD1E-9133B1F4A3B6}"/>
              </a:ext>
            </a:extLst>
          </p:cNvPr>
          <p:cNvSpPr txBox="1"/>
          <p:nvPr/>
        </p:nvSpPr>
        <p:spPr>
          <a:xfrm>
            <a:off x="8171726" y="3105834"/>
            <a:ext cx="39353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In an age of increasing audio choice, two of the key drivers of local radio’s perceived momentum is its ease of use.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D96CDA-83FF-8FFD-3C6F-CBE7D879F60E}"/>
              </a:ext>
            </a:extLst>
          </p:cNvPr>
          <p:cNvSpPr txBox="1"/>
          <p:nvPr/>
        </p:nvSpPr>
        <p:spPr>
          <a:xfrm>
            <a:off x="8171725" y="4810275"/>
            <a:ext cx="393539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Other important drivers of momentum: Local info, personalities, discovery of a new station and singular music focus on stations in general.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7C9C52C-3AB5-15A2-F3F8-3D0B0FEE16F4}"/>
              </a:ext>
            </a:extLst>
          </p:cNvPr>
          <p:cNvSpPr/>
          <p:nvPr/>
        </p:nvSpPr>
        <p:spPr>
          <a:xfrm>
            <a:off x="6620718" y="4369404"/>
            <a:ext cx="798653" cy="1805073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955AC6-0485-1DC1-B83B-8F272C8E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F0B4A-E7FB-5CE5-0237-68D69BEE9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F54FDB7-5EBA-54FB-B5BC-790EABF1F816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Which of the following are reasons why you are listening more to local radio?  Select all that apply. 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FEBA23B-2595-74A3-2D79-47CFC1B74D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94481" y="1706883"/>
          <a:ext cx="6734714" cy="4473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618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531048">
                  <a:extLst>
                    <a:ext uri="{9D8B030D-6E8A-4147-A177-3AD203B41FA5}">
                      <a16:colId xmlns:a16="http://schemas.microsoft.com/office/drawing/2014/main" val="3902951785"/>
                    </a:ext>
                  </a:extLst>
                </a:gridCol>
                <a:gridCol w="1531048">
                  <a:extLst>
                    <a:ext uri="{9D8B030D-6E8A-4147-A177-3AD203B41FA5}">
                      <a16:colId xmlns:a16="http://schemas.microsoft.com/office/drawing/2014/main" val="2157822260"/>
                    </a:ext>
                  </a:extLst>
                </a:gridCol>
              </a:tblGrid>
              <a:tr h="1267312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18-24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It’s free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It’s easy to use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45570124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It’s quick to use – just turn it 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668400019"/>
                  </a:ext>
                </a:extLst>
              </a:tr>
              <a:tr h="517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has local news or info about what is happening locally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054618"/>
                  </a:ext>
                </a:extLst>
              </a:tr>
              <a:tr h="384475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There are hosts/DJs you enjoy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7780065"/>
                  </a:ext>
                </a:extLst>
              </a:tr>
              <a:tr h="517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 discovered a new station(s) playing music you like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46149405"/>
                  </a:ext>
                </a:extLst>
              </a:tr>
              <a:tr h="5176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Each station has a focused playlist of music you like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50412434"/>
                  </a:ext>
                </a:extLst>
              </a:tr>
            </a:tbl>
          </a:graphicData>
        </a:graphic>
      </p:graphicFrame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B7F1CB05-1763-D0CF-6470-09C468C942D9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Momentum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BDCB33B-D625-EA1B-9DAA-EE78207D9CB5}"/>
              </a:ext>
            </a:extLst>
          </p:cNvPr>
          <p:cNvSpPr/>
          <p:nvPr/>
        </p:nvSpPr>
        <p:spPr>
          <a:xfrm>
            <a:off x="8113853" y="3009418"/>
            <a:ext cx="798653" cy="109959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9B74E-033E-6A9D-91BF-A4833B217643}"/>
              </a:ext>
            </a:extLst>
          </p:cNvPr>
          <p:cNvSpPr txBox="1"/>
          <p:nvPr/>
        </p:nvSpPr>
        <p:spPr>
          <a:xfrm>
            <a:off x="9745884" y="3009418"/>
            <a:ext cx="24461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Among 18-24s using local radio more, the drivers are free and easy to use.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667B453-BA60-3354-249A-ADE36E292F3B}"/>
              </a:ext>
            </a:extLst>
          </p:cNvPr>
          <p:cNvSpPr/>
          <p:nvPr/>
        </p:nvSpPr>
        <p:spPr>
          <a:xfrm>
            <a:off x="8113853" y="4305782"/>
            <a:ext cx="798653" cy="1460049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DDF7F1-13BE-AD04-AC55-5748F2ACA75D}"/>
              </a:ext>
            </a:extLst>
          </p:cNvPr>
          <p:cNvSpPr txBox="1"/>
          <p:nvPr/>
        </p:nvSpPr>
        <p:spPr>
          <a:xfrm>
            <a:off x="9745884" y="4435641"/>
            <a:ext cx="24461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Large numbers of 18-24s also point to local, hosts and discovery of a new radio station.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9F5597-7373-3056-9750-B7552A5C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4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B2DBA0-D288-46EA-B7C5-0E9AD25B1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28" y="904689"/>
            <a:ext cx="2651990" cy="2651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9358A0-D21B-4B8F-9C61-4044C6821E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4341" y="904689"/>
            <a:ext cx="2834886" cy="28348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3BC4C1-396E-4D44-9220-8790705B21B6}"/>
              </a:ext>
            </a:extLst>
          </p:cNvPr>
          <p:cNvSpPr txBox="1"/>
          <p:nvPr/>
        </p:nvSpPr>
        <p:spPr>
          <a:xfrm>
            <a:off x="1817645" y="3280575"/>
            <a:ext cx="2648278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tIns="91440" bIns="9144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LISTENING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MORE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B53764-9D7C-4FB1-B8FB-FC71B28E40EA}"/>
              </a:ext>
            </a:extLst>
          </p:cNvPr>
          <p:cNvSpPr txBox="1"/>
          <p:nvPr/>
        </p:nvSpPr>
        <p:spPr>
          <a:xfrm>
            <a:off x="1351084" y="4367561"/>
            <a:ext cx="3581400" cy="166199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tIns="91440" bIns="9144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Reasons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 Content (20%)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Driving More (</a:t>
            </a:r>
            <a:r>
              <a:rPr lang="en-US" sz="1400" b="1" kern="0" dirty="0">
                <a:solidFill>
                  <a:prstClr val="black"/>
                </a:solidFill>
                <a:latin typeface="Arial"/>
                <a:cs typeface="Arial"/>
              </a:rPr>
              <a:t>10%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Arial"/>
              </a:rPr>
              <a:t>More Interest in Local Media Since COVID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lang="en-US" sz="1400" b="1" kern="0" dirty="0">
                <a:solidFill>
                  <a:prstClr val="black"/>
                </a:solidFill>
                <a:latin typeface="Arial"/>
                <a:cs typeface="Arial"/>
              </a:rPr>
              <a:t>10%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EC064A-1AA9-4240-B0B1-EEA237A04BE4}"/>
              </a:ext>
            </a:extLst>
          </p:cNvPr>
          <p:cNvSpPr txBox="1"/>
          <p:nvPr/>
        </p:nvSpPr>
        <p:spPr>
          <a:xfrm>
            <a:off x="6455735" y="4367415"/>
            <a:ext cx="3581400" cy="172354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tIns="91440" bIns="9144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Top Reasons:    </a:t>
            </a:r>
          </a:p>
          <a:p>
            <a:pPr marL="285750" indent="-285750" fontAlgn="base">
              <a:spcBef>
                <a:spcPct val="5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Arial"/>
              </a:rPr>
              <a:t>More Use of DSPs (28%)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Driving In Car Less (23%)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400" b="1" kern="0" dirty="0">
                <a:solidFill>
                  <a:prstClr val="black"/>
                </a:solidFill>
                <a:latin typeface="Arial"/>
                <a:cs typeface="Arial"/>
              </a:rPr>
              <a:t>Too Many Commercials (15%)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Less Time Now (12%)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B1BCE4-910E-44DB-8F0C-F3821DED13D3}"/>
              </a:ext>
            </a:extLst>
          </p:cNvPr>
          <p:cNvSpPr txBox="1"/>
          <p:nvPr/>
        </p:nvSpPr>
        <p:spPr>
          <a:xfrm>
            <a:off x="6799484" y="3302390"/>
            <a:ext cx="2648278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tIns="91440" bIns="9144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LISTENING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LESS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A39AA1-0412-BCFC-3F7D-79FA76FF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95B834F-A7C8-4459-E8BE-9F1FCA6EF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5F64F179-91A9-0DCF-CE44-ECFC70C5A119}"/>
              </a:ext>
            </a:extLst>
          </p:cNvPr>
          <p:cNvSpPr/>
          <p:nvPr/>
        </p:nvSpPr>
        <p:spPr>
          <a:xfrm>
            <a:off x="3404383" y="235730"/>
            <a:ext cx="7445942" cy="928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FE651BF-67B7-1FE7-DE57-1723596D1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464" y="405698"/>
            <a:ext cx="78598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2700000" algn="tl" rotWithShape="0">
                    <a:srgbClr val="000000"/>
                  </a:outerShdw>
                </a:effectLst>
                <a:uLnTx/>
                <a:uFillTx/>
                <a:latin typeface="Arial"/>
                <a:cs typeface="+mn-cs"/>
              </a:rPr>
              <a:t>Why They Are Listening MORE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25400" dir="2700000" algn="tl" rotWithShape="0">
                  <a:srgbClr val="000000"/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59BCEA-AED7-64B2-0D2B-507A5348A70D}"/>
              </a:ext>
            </a:extLst>
          </p:cNvPr>
          <p:cNvSpPr txBox="1"/>
          <p:nvPr/>
        </p:nvSpPr>
        <p:spPr>
          <a:xfrm>
            <a:off x="3349114" y="1347415"/>
            <a:ext cx="81693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Hispanic Male, 31: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am seeing more fun segments being made by local radio personalities. With these hosts adding in their own voice. It makes these stations more fun to listen to. Because I am able to just enjoy my mornings more with good humor, jokes, and music.”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Caucasian Female, 40: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“Local radio has gotten better with music choices and other content with humor and entertaining contests.”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 Male, 32: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“Because I realized that everything about it is authentic.”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Caucasian Female, 42: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“We have a lot of really good local radio stations here that play a lot of music that I like. It makes driving in the car more enjoyable. Sometimes the hosts talk about funny things or interesting things.”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Hispanic Male, 50: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discovered a radio show that got me.”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Audience Development | Point-To-Point Marketing">
            <a:extLst>
              <a:ext uri="{FF2B5EF4-FFF2-40B4-BE49-F238E27FC236}">
                <a16:creationId xmlns:a16="http://schemas.microsoft.com/office/drawing/2014/main" id="{459F1DB7-3F85-38D0-5BD6-634AD6915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5" y="6222824"/>
            <a:ext cx="1289556" cy="4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63E6C5-239F-02CB-FADA-C165BA58AA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11557"/>
            <a:ext cx="2834886" cy="283488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FA9A91-1C39-4188-FF3B-C4226192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62863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14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90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1402858-4DF1-C74C-D3D8-1D09FA98C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4BD84F74-EB8C-7D5A-238F-E2C178DC0A2E}"/>
              </a:ext>
            </a:extLst>
          </p:cNvPr>
          <p:cNvSpPr/>
          <p:nvPr/>
        </p:nvSpPr>
        <p:spPr>
          <a:xfrm>
            <a:off x="3404383" y="235730"/>
            <a:ext cx="7445942" cy="928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6E940EB-426C-079D-1191-6B4D16297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464" y="405698"/>
            <a:ext cx="785982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25400" dir="2700000" algn="tl" rotWithShape="0">
                    <a:srgbClr val="000000"/>
                  </a:outerShdw>
                </a:effectLst>
                <a:uLnTx/>
                <a:uFillTx/>
                <a:latin typeface="Arial"/>
                <a:cs typeface="+mn-cs"/>
              </a:rPr>
              <a:t>Why They Are Listening LESS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25400" dir="2700000" algn="tl" rotWithShape="0">
                  <a:srgbClr val="000000"/>
                </a:outerShdw>
              </a:effectLst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15873B-24DD-B9CA-3815-1408BCD6314A}"/>
              </a:ext>
            </a:extLst>
          </p:cNvPr>
          <p:cNvSpPr txBox="1"/>
          <p:nvPr/>
        </p:nvSpPr>
        <p:spPr>
          <a:xfrm>
            <a:off x="3349114" y="1347415"/>
            <a:ext cx="8169376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Caucasian Female, 20: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just use my phone.”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Caucasian Male, </a:t>
            </a:r>
            <a:r>
              <a:rPr lang="en-US" sz="2000" b="1" dirty="0">
                <a:latin typeface="Calibri" panose="020F0502020204030204"/>
              </a:rPr>
              <a:t>41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“Commercials are way too many.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Yappa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yappa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yappa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 Male, 32: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“Sometimes the commercials are too repetitive. I realize businesses pay for airtime, but at times it’s too much of the same.”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Caucasian Female, 24: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 got to discover more of my music taste while in lockdown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 I became even more picky with what I want to listen to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Caucasian Male, 31: </a:t>
            </a:r>
            <a:r>
              <a:rPr kumimoji="0" lang="en-US" sz="2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“Radio would be weird if it had no commercials, I just think they need to get more creative with the commercials. Commercials used to be so much better when I was younger. But even more then that, some of these newer radio personalities are not very good anymore. It's like they just pick the first person they find.”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 descr="Audience Development | Point-To-Point Marketing">
            <a:extLst>
              <a:ext uri="{FF2B5EF4-FFF2-40B4-BE49-F238E27FC236}">
                <a16:creationId xmlns:a16="http://schemas.microsoft.com/office/drawing/2014/main" id="{C6816822-5017-60E1-3860-146BAA215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5" y="6222824"/>
            <a:ext cx="1289556" cy="48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796A22-AEA4-8D9E-15A2-C47A45189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8" y="1951825"/>
            <a:ext cx="2651990" cy="2651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34CF05-E112-2F76-FAF0-18B8B2E2F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98557" y="647183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15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54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4469-ADE5-F7E0-BC9C-F8D055C5B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83D0C2F-580C-917A-3220-4A4502EB4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40A51C-0333-370A-EE1E-05EA7EE5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4E0C6DD-D20A-8EBF-4F06-4A63F02FE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B5693C-CEE2-9733-99A7-2CFCAF31B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293" y="662315"/>
            <a:ext cx="3832039" cy="21171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Audio Entertainment Consumption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510A697-9428-A0B8-34F8-D9F501D29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D98ACDA2-0394-30E5-7716-98DA4F46E6BA}"/>
              </a:ext>
            </a:extLst>
          </p:cNvPr>
          <p:cNvSpPr txBox="1">
            <a:spLocks/>
          </p:cNvSpPr>
          <p:nvPr/>
        </p:nvSpPr>
        <p:spPr>
          <a:xfrm>
            <a:off x="8178293" y="3252983"/>
            <a:ext cx="4016882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Weekly Consumption by Age</a:t>
            </a:r>
          </a:p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Local Radio Listeners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8370CF-D33D-5571-81E1-F5C2116D0F52}"/>
              </a:ext>
            </a:extLst>
          </p:cNvPr>
          <p:cNvCxnSpPr/>
          <p:nvPr/>
        </p:nvCxnSpPr>
        <p:spPr>
          <a:xfrm>
            <a:off x="8345347" y="2986268"/>
            <a:ext cx="34955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C26E31C-ED0E-4FD5-F697-D755950DB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4715" y="0"/>
            <a:ext cx="1028759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8EC6F0-44D6-FADF-B3B8-71D0717A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967183" y="6368902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16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28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5BA7203-E18A-4594-9991-EFE3B8E4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88" y="302275"/>
            <a:ext cx="10975452" cy="68580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Audio Entertainment – Weekly Consumption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3CD2E982-3644-4D83-97A6-EEBDF60D3E3D}"/>
              </a:ext>
            </a:extLst>
          </p:cNvPr>
          <p:cNvGrpSpPr/>
          <p:nvPr/>
        </p:nvGrpSpPr>
        <p:grpSpPr>
          <a:xfrm>
            <a:off x="528408" y="1070293"/>
            <a:ext cx="11135179" cy="4717415"/>
            <a:chOff x="407750" y="985301"/>
            <a:chExt cx="4010229" cy="3538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7EEE0A-9A86-4417-83E6-E67DBDA4DD8B}"/>
                </a:ext>
              </a:extLst>
            </p:cNvPr>
            <p:cNvSpPr/>
            <p:nvPr/>
          </p:nvSpPr>
          <p:spPr>
            <a:xfrm>
              <a:off x="407750" y="1376326"/>
              <a:ext cx="4010229" cy="314703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A3D018-9EBA-48DD-B790-9D8A05225F83}"/>
                </a:ext>
              </a:extLst>
            </p:cNvPr>
            <p:cNvSpPr/>
            <p:nvPr/>
          </p:nvSpPr>
          <p:spPr>
            <a:xfrm>
              <a:off x="407750" y="985301"/>
              <a:ext cx="4010229" cy="3944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Name all the different media that you listen to for audio entertainment in an average week. 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CFC4E2-891E-4EBB-A0C0-1C7EE561F9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6663287"/>
              </p:ext>
            </p:extLst>
          </p:nvPr>
        </p:nvGraphicFramePr>
        <p:xfrm>
          <a:off x="691491" y="1939312"/>
          <a:ext cx="10809011" cy="384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7EDA8BE-7AAB-2FD2-BA79-15405EC877BB}"/>
              </a:ext>
            </a:extLst>
          </p:cNvPr>
          <p:cNvSpPr txBox="1"/>
          <p:nvPr/>
        </p:nvSpPr>
        <p:spPr>
          <a:xfrm>
            <a:off x="5383161" y="1748200"/>
            <a:ext cx="221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(Aided)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8B237E-1784-11EF-C22B-DA1C887EC512}"/>
              </a:ext>
            </a:extLst>
          </p:cNvPr>
          <p:cNvSpPr txBox="1"/>
          <p:nvPr/>
        </p:nvSpPr>
        <p:spPr>
          <a:xfrm>
            <a:off x="1501349" y="6130855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Radio reaches nearly nine out of 10 workers on a weekly basis, but many are also using DSPs like Spotify.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279B4-E9F8-6050-FACD-BC4FE4F11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2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C31CD-EF2F-95A9-9E49-927ABF201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907B5C6-E8E9-A293-5BAA-4D152FE06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88" y="302275"/>
            <a:ext cx="10975452" cy="68580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Audio Entertainment – Weekly Consumption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CCD47792-E05B-2FB2-E115-2945873B12F3}"/>
              </a:ext>
            </a:extLst>
          </p:cNvPr>
          <p:cNvGrpSpPr/>
          <p:nvPr/>
        </p:nvGrpSpPr>
        <p:grpSpPr>
          <a:xfrm>
            <a:off x="528408" y="1070293"/>
            <a:ext cx="11135179" cy="4717415"/>
            <a:chOff x="407750" y="985301"/>
            <a:chExt cx="4010229" cy="3538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A5ED166-CBF9-A41A-4A53-A14DA1F5080C}"/>
                </a:ext>
              </a:extLst>
            </p:cNvPr>
            <p:cNvSpPr/>
            <p:nvPr/>
          </p:nvSpPr>
          <p:spPr>
            <a:xfrm>
              <a:off x="407750" y="1376326"/>
              <a:ext cx="4010229" cy="314703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1487826-01A5-F669-8645-8ADCDB6908D2}"/>
                </a:ext>
              </a:extLst>
            </p:cNvPr>
            <p:cNvSpPr/>
            <p:nvPr/>
          </p:nvSpPr>
          <p:spPr>
            <a:xfrm>
              <a:off x="407750" y="985301"/>
              <a:ext cx="4010229" cy="3944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Name all the different media that you listen to for audio entertainment in an average week. 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169B0F8-7F00-6E82-7570-53D3C06D90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9626118"/>
              </p:ext>
            </p:extLst>
          </p:nvPr>
        </p:nvGraphicFramePr>
        <p:xfrm>
          <a:off x="691491" y="1939312"/>
          <a:ext cx="10809011" cy="384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3E69D2-8893-BB78-2BBD-99C225FDCEBF}"/>
              </a:ext>
            </a:extLst>
          </p:cNvPr>
          <p:cNvSpPr txBox="1"/>
          <p:nvPr/>
        </p:nvSpPr>
        <p:spPr>
          <a:xfrm>
            <a:off x="5383161" y="1748200"/>
            <a:ext cx="221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(Unaided)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9731DA-6702-D2E8-BF4C-2A977D7B84A2}"/>
              </a:ext>
            </a:extLst>
          </p:cNvPr>
          <p:cNvSpPr txBox="1"/>
          <p:nvPr/>
        </p:nvSpPr>
        <p:spPr>
          <a:xfrm>
            <a:off x="1287684" y="5985909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Among 18-24s, Spotify and local radio are at “cume parity.” Among 25+, local radio has the cume advantage, including more than 2:1 35+.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FD7D6A-963D-1226-813A-9528B87FA6CC}"/>
              </a:ext>
            </a:extLst>
          </p:cNvPr>
          <p:cNvSpPr/>
          <p:nvPr/>
        </p:nvSpPr>
        <p:spPr>
          <a:xfrm>
            <a:off x="1003188" y="3011214"/>
            <a:ext cx="778315" cy="417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782578-D717-C31F-A01E-89C5BC96C40F}"/>
              </a:ext>
            </a:extLst>
          </p:cNvPr>
          <p:cNvSpPr/>
          <p:nvPr/>
        </p:nvSpPr>
        <p:spPr>
          <a:xfrm>
            <a:off x="4334719" y="3029607"/>
            <a:ext cx="778315" cy="417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A93484-561D-D246-883A-21879A7B3C69}"/>
              </a:ext>
            </a:extLst>
          </p:cNvPr>
          <p:cNvCxnSpPr>
            <a:stCxn id="3" idx="6"/>
            <a:endCxn id="5" idx="2"/>
          </p:cNvCxnSpPr>
          <p:nvPr/>
        </p:nvCxnSpPr>
        <p:spPr>
          <a:xfrm>
            <a:off x="1781503" y="3220107"/>
            <a:ext cx="2553216" cy="183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9716CEA3-DCB4-C199-A01E-8886B29EF1B3}"/>
              </a:ext>
            </a:extLst>
          </p:cNvPr>
          <p:cNvSpPr/>
          <p:nvPr/>
        </p:nvSpPr>
        <p:spPr>
          <a:xfrm>
            <a:off x="2374788" y="2666061"/>
            <a:ext cx="778315" cy="41778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C5018D-DB1F-30BD-B0AD-FB2A65517239}"/>
              </a:ext>
            </a:extLst>
          </p:cNvPr>
          <p:cNvSpPr/>
          <p:nvPr/>
        </p:nvSpPr>
        <p:spPr>
          <a:xfrm>
            <a:off x="5706838" y="3743727"/>
            <a:ext cx="778315" cy="417786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6A520B2-F6AB-CFD6-0CA5-E2B4C859EB40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3058111" y="2992821"/>
            <a:ext cx="2648727" cy="959799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78CC772-5326-A73C-D074-A0542493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0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AB816-219C-704B-08CA-FA206E526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A57FE1-D4EA-1F33-A976-F80BB0B73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188" y="302275"/>
            <a:ext cx="10975452" cy="685801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Audio Entertainment – Weekly Consumption</a:t>
            </a: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4201B8B9-91AC-4CA5-4DD5-61BE971DABE7}"/>
              </a:ext>
            </a:extLst>
          </p:cNvPr>
          <p:cNvGrpSpPr/>
          <p:nvPr/>
        </p:nvGrpSpPr>
        <p:grpSpPr>
          <a:xfrm>
            <a:off x="528408" y="1070293"/>
            <a:ext cx="11135179" cy="4717415"/>
            <a:chOff x="407750" y="985301"/>
            <a:chExt cx="4010229" cy="353806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0A2F80-75CF-2EBD-1B77-8129FDC0B635}"/>
                </a:ext>
              </a:extLst>
            </p:cNvPr>
            <p:cNvSpPr/>
            <p:nvPr/>
          </p:nvSpPr>
          <p:spPr>
            <a:xfrm>
              <a:off x="407750" y="1376326"/>
              <a:ext cx="4010229" cy="3147036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16142A7-955D-4ACE-4EEB-480933A75C07}"/>
                </a:ext>
              </a:extLst>
            </p:cNvPr>
            <p:cNvSpPr/>
            <p:nvPr/>
          </p:nvSpPr>
          <p:spPr>
            <a:xfrm>
              <a:off x="407750" y="985301"/>
              <a:ext cx="4010229" cy="394404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Name all the different media that you listen to for audio entertainment in an average week. </a:t>
              </a:r>
            </a:p>
          </p:txBody>
        </p: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2396BFB-F775-1FB4-6448-39A4FA88B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419009"/>
              </p:ext>
            </p:extLst>
          </p:nvPr>
        </p:nvGraphicFramePr>
        <p:xfrm>
          <a:off x="691491" y="1939312"/>
          <a:ext cx="10809011" cy="384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6CA42FE-9463-F2CA-DAED-D4AA1FD67D66}"/>
              </a:ext>
            </a:extLst>
          </p:cNvPr>
          <p:cNvSpPr txBox="1"/>
          <p:nvPr/>
        </p:nvSpPr>
        <p:spPr>
          <a:xfrm>
            <a:off x="5383161" y="1748200"/>
            <a:ext cx="221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(Unaided)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80A4A-D2FE-517E-EEA1-F7292E099506}"/>
              </a:ext>
            </a:extLst>
          </p:cNvPr>
          <p:cNvSpPr txBox="1"/>
          <p:nvPr/>
        </p:nvSpPr>
        <p:spPr>
          <a:xfrm>
            <a:off x="528408" y="6016687"/>
            <a:ext cx="78863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Local radio receives the most unaided listening credit among </a:t>
            </a:r>
            <a:r>
              <a:rPr lang="en-US" sz="1600" b="1" u="sng" dirty="0"/>
              <a:t>those who drive to work</a:t>
            </a:r>
            <a:r>
              <a:rPr lang="en-US" sz="16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Radio’s advantage is weaker among those who take public transport.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AF4E1FC-6CFD-C5B4-278A-86C7C4D30B8F}"/>
              </a:ext>
            </a:extLst>
          </p:cNvPr>
          <p:cNvSpPr/>
          <p:nvPr/>
        </p:nvSpPr>
        <p:spPr>
          <a:xfrm>
            <a:off x="1003188" y="2238702"/>
            <a:ext cx="1440467" cy="9459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3C580-5D23-3171-5988-B5AF95E2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65316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7B463-912E-5110-8616-4D4926BE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EDCCA5A-2A3D-1E1E-64E3-E107AFF7B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9059" y="5605670"/>
            <a:ext cx="5628968" cy="55784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b="1" dirty="0">
                <a:latin typeface="+mj-lt"/>
              </a:rPr>
              <a:t>2024</a:t>
            </a:r>
            <a:endParaRPr lang="en-US" b="1" dirty="0">
              <a:latin typeface="+mj-lt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69605B5-0405-9081-C4FA-63AD077290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7830"/>
            <a:ext cx="6309360" cy="6885830"/>
          </a:xfrm>
        </p:spPr>
      </p:sp>
      <p:pic>
        <p:nvPicPr>
          <p:cNvPr id="2" name="Picture Placeholder 5">
            <a:extLst>
              <a:ext uri="{FF2B5EF4-FFF2-40B4-BE49-F238E27FC236}">
                <a16:creationId xmlns:a16="http://schemas.microsoft.com/office/drawing/2014/main" id="{4DA860D7-F2DC-CBD8-B906-7BAE0440A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9" r="22839"/>
          <a:stretch>
            <a:fillRect/>
          </a:stretch>
        </p:blipFill>
        <p:spPr>
          <a:xfrm>
            <a:off x="0" y="-28575"/>
            <a:ext cx="6308725" cy="6886575"/>
          </a:xfrm>
          <a:prstGeom prst="rect">
            <a:avLst/>
          </a:prstGeom>
        </p:spPr>
      </p:pic>
      <p:pic>
        <p:nvPicPr>
          <p:cNvPr id="6" name="Picture 2" descr="C:\Users\Bob Kaake\AppData\Local\Microsoft\Windows\Temporary Internet Files\Content.Outlook\DMTLGE6D\SSRLogo_Mar16_F_rgb_300.png">
            <a:extLst>
              <a:ext uri="{FF2B5EF4-FFF2-40B4-BE49-F238E27FC236}">
                <a16:creationId xmlns:a16="http://schemas.microsoft.com/office/drawing/2014/main" id="{8AFD561E-0A74-CB6A-B80D-69CB47A933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933" y="2417072"/>
            <a:ext cx="4791221" cy="82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udience Development | Point-To-Point Marketing">
            <a:extLst>
              <a:ext uri="{FF2B5EF4-FFF2-40B4-BE49-F238E27FC236}">
                <a16:creationId xmlns:a16="http://schemas.microsoft.com/office/drawing/2014/main" id="{67A66274-9F3F-3424-4246-625D5DB2A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25" y="827749"/>
            <a:ext cx="2759036" cy="102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B6683E71-E12D-557F-839C-0AA972E77D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9059" y="3819733"/>
            <a:ext cx="5628968" cy="614363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19275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D39FE4-A8BC-3D67-9790-7B47BAAF1D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3EE8A32-C40E-5748-07CD-9FD88B181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5DDCCA-CAB9-18A6-68D1-792358196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6BBF051-C774-3C0A-B681-5CA52141F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D394E67-EB53-A8CA-9CFF-B29090017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7" y="500270"/>
            <a:ext cx="3832039" cy="21171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Who Listens to Radio Most?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A19CE06-30FF-C0BB-13CA-81368C6700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6DCFFBB5-CE32-C224-29A2-59EA3DE40D00}"/>
              </a:ext>
            </a:extLst>
          </p:cNvPr>
          <p:cNvSpPr txBox="1">
            <a:spLocks/>
          </p:cNvSpPr>
          <p:nvPr/>
        </p:nvSpPr>
        <p:spPr>
          <a:xfrm>
            <a:off x="-997061" y="2993906"/>
            <a:ext cx="5983606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7313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C1896-B9D3-9E71-58B3-1479DCBC6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13" y="0"/>
            <a:ext cx="1028700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AEE67B-DAD9-CF19-A337-2DC830CB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86830" y="6501159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20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98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B02CB-1772-B345-4317-40295D434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A5322B9-173E-5D11-B28D-6BF549467C09}"/>
              </a:ext>
            </a:extLst>
          </p:cNvPr>
          <p:cNvSpPr/>
          <p:nvPr/>
        </p:nvSpPr>
        <p:spPr>
          <a:xfrm>
            <a:off x="291902" y="1323600"/>
            <a:ext cx="11595297" cy="836621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 you add up all listening you do to the radio during a typical weekday - even when the radio is just on in the background - about how many hours per day do you listen to the radio, all totaled?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1E9FF46-9DA0-61CC-AB50-6407D4D8F1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179745"/>
              </p:ext>
            </p:extLst>
          </p:nvPr>
        </p:nvGraphicFramePr>
        <p:xfrm>
          <a:off x="4339212" y="2291633"/>
          <a:ext cx="3889269" cy="389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6819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856225">
                  <a:extLst>
                    <a:ext uri="{9D8B030D-6E8A-4147-A177-3AD203B41FA5}">
                      <a16:colId xmlns:a16="http://schemas.microsoft.com/office/drawing/2014/main" val="1197923066"/>
                    </a:ext>
                  </a:extLst>
                </a:gridCol>
                <a:gridCol w="856225">
                  <a:extLst>
                    <a:ext uri="{9D8B030D-6E8A-4147-A177-3AD203B41FA5}">
                      <a16:colId xmlns:a16="http://schemas.microsoft.com/office/drawing/2014/main" val="3270738290"/>
                    </a:ext>
                  </a:extLst>
                </a:gridCol>
              </a:tblGrid>
              <a:tr h="778047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18-24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25-54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MINS - 1 HOUR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6873312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2-3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7482542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3+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0079365"/>
                  </a:ext>
                </a:extLst>
              </a:tr>
            </a:tbl>
          </a:graphicData>
        </a:graphic>
      </p:graphicFrame>
      <p:sp>
        <p:nvSpPr>
          <p:cNvPr id="18" name="Google Shape;907;p27">
            <a:extLst>
              <a:ext uri="{FF2B5EF4-FFF2-40B4-BE49-F238E27FC236}">
                <a16:creationId xmlns:a16="http://schemas.microsoft.com/office/drawing/2014/main" id="{CF8A5AA0-BCE6-5268-BEBC-50E62745F4A0}"/>
              </a:ext>
            </a:extLst>
          </p:cNvPr>
          <p:cNvSpPr txBox="1">
            <a:spLocks/>
          </p:cNvSpPr>
          <p:nvPr/>
        </p:nvSpPr>
        <p:spPr>
          <a:xfrm>
            <a:off x="1254647" y="385227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Who Listens to Radio Most?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A1173BDD-F24F-FFDB-4293-5B417026B40B}"/>
              </a:ext>
            </a:extLst>
          </p:cNvPr>
          <p:cNvSpPr/>
          <p:nvPr/>
        </p:nvSpPr>
        <p:spPr bwMode="auto">
          <a:xfrm>
            <a:off x="6539695" y="5558422"/>
            <a:ext cx="1551009" cy="43726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FFC1F-642F-E099-817C-DBFECB27E9C6}"/>
              </a:ext>
            </a:extLst>
          </p:cNvPr>
          <p:cNvSpPr txBox="1"/>
          <p:nvPr/>
        </p:nvSpPr>
        <p:spPr>
          <a:xfrm>
            <a:off x="710402" y="5395555"/>
            <a:ext cx="349103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Radio is getting far more TSL from 25-54s than 18-24s. Even the 18-24s who </a:t>
            </a:r>
            <a:r>
              <a:rPr lang="en-US" sz="1600" b="1" u="sng" dirty="0"/>
              <a:t>are</a:t>
            </a:r>
            <a:r>
              <a:rPr lang="en-US" sz="1600" b="1" dirty="0"/>
              <a:t> tuning into radio are not spending enough time.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E45EA4-04EC-4DF4-96F0-BDB453F3F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9C3D7-8BB5-EC31-7887-5BC61CE90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D84EBA-9D28-9054-58DF-7BB12769DF99}"/>
              </a:ext>
            </a:extLst>
          </p:cNvPr>
          <p:cNvSpPr/>
          <p:nvPr/>
        </p:nvSpPr>
        <p:spPr>
          <a:xfrm>
            <a:off x="291902" y="1323600"/>
            <a:ext cx="11595297" cy="836621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 you add up all listening you do to the radio during a typical weekday - even when the radio is just on in the background - about how many hours per day do you listen to the radio, all totaled?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7DE3B84-40DC-E59E-EC7F-F85BF3F482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41625"/>
              </p:ext>
            </p:extLst>
          </p:nvPr>
        </p:nvGraphicFramePr>
        <p:xfrm>
          <a:off x="3763634" y="3141686"/>
          <a:ext cx="5040425" cy="1556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1117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109654">
                  <a:extLst>
                    <a:ext uri="{9D8B030D-6E8A-4147-A177-3AD203B41FA5}">
                      <a16:colId xmlns:a16="http://schemas.microsoft.com/office/drawing/2014/main" val="126528426"/>
                    </a:ext>
                  </a:extLst>
                </a:gridCol>
                <a:gridCol w="1109654">
                  <a:extLst>
                    <a:ext uri="{9D8B030D-6E8A-4147-A177-3AD203B41FA5}">
                      <a16:colId xmlns:a16="http://schemas.microsoft.com/office/drawing/2014/main" val="2725553249"/>
                    </a:ext>
                  </a:extLst>
                </a:gridCol>
              </a:tblGrid>
              <a:tr h="778047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 @ JOB SITE / HYBRID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WORK FROM HOME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3+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10079365"/>
                  </a:ext>
                </a:extLst>
              </a:tr>
            </a:tbl>
          </a:graphicData>
        </a:graphic>
      </p:graphicFrame>
      <p:sp>
        <p:nvSpPr>
          <p:cNvPr id="18" name="Google Shape;907;p27">
            <a:extLst>
              <a:ext uri="{FF2B5EF4-FFF2-40B4-BE49-F238E27FC236}">
                <a16:creationId xmlns:a16="http://schemas.microsoft.com/office/drawing/2014/main" id="{0499518E-23F4-B182-DD80-D69414993F99}"/>
              </a:ext>
            </a:extLst>
          </p:cNvPr>
          <p:cNvSpPr txBox="1">
            <a:spLocks/>
          </p:cNvSpPr>
          <p:nvPr/>
        </p:nvSpPr>
        <p:spPr>
          <a:xfrm>
            <a:off x="1254647" y="385227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Who Listens to Radio Most?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E4EE5-DC20-FDF8-0389-C280374C3997}"/>
              </a:ext>
            </a:extLst>
          </p:cNvPr>
          <p:cNvSpPr txBox="1"/>
          <p:nvPr/>
        </p:nvSpPr>
        <p:spPr>
          <a:xfrm>
            <a:off x="3763633" y="5094470"/>
            <a:ext cx="50404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KEY POINT</a:t>
            </a:r>
            <a:r>
              <a:rPr lang="en-US" sz="1600" b="1" dirty="0"/>
              <a:t>: Not only is the commute crowd larger than the work from home crowd…commuters are 17% more likely to be heavy users of radio.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87678-CED3-C62F-2859-3DA17F1B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0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655B7-9793-7770-78DD-1A4D55F80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86BDC0-9684-BD91-E665-8B385A1E4431}"/>
              </a:ext>
            </a:extLst>
          </p:cNvPr>
          <p:cNvSpPr/>
          <p:nvPr/>
        </p:nvSpPr>
        <p:spPr>
          <a:xfrm>
            <a:off x="291902" y="1323600"/>
            <a:ext cx="11595297" cy="836621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 you add up all listening you do to the radio during a typical weekday - even when the radio is just on in the background - about how many hours per day do you listen to the radio, all totaled?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CFAD308-DA47-980B-7C1B-8299E9EF01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146208"/>
              </p:ext>
            </p:extLst>
          </p:nvPr>
        </p:nvGraphicFramePr>
        <p:xfrm>
          <a:off x="4466605" y="2311555"/>
          <a:ext cx="3634481" cy="311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9239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245242">
                  <a:extLst>
                    <a:ext uri="{9D8B030D-6E8A-4147-A177-3AD203B41FA5}">
                      <a16:colId xmlns:a16="http://schemas.microsoft.com/office/drawing/2014/main" val="2184202048"/>
                    </a:ext>
                  </a:extLst>
                </a:gridCol>
              </a:tblGrid>
              <a:tr h="778047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HAVE PARTICIPATED IN CONTESTS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MINS - 1 HOUR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6873312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7482542"/>
                  </a:ext>
                </a:extLst>
              </a:tr>
            </a:tbl>
          </a:graphicData>
        </a:graphic>
      </p:graphicFrame>
      <p:sp>
        <p:nvSpPr>
          <p:cNvPr id="18" name="Google Shape;907;p27">
            <a:extLst>
              <a:ext uri="{FF2B5EF4-FFF2-40B4-BE49-F238E27FC236}">
                <a16:creationId xmlns:a16="http://schemas.microsoft.com/office/drawing/2014/main" id="{B36E0369-923D-2B67-53FF-A20837B3BB65}"/>
              </a:ext>
            </a:extLst>
          </p:cNvPr>
          <p:cNvSpPr txBox="1">
            <a:spLocks/>
          </p:cNvSpPr>
          <p:nvPr/>
        </p:nvSpPr>
        <p:spPr>
          <a:xfrm>
            <a:off x="1254647" y="385227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Who Listens to Radio Most?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79511342-1B78-7D7A-F542-74D7D9558E26}"/>
              </a:ext>
            </a:extLst>
          </p:cNvPr>
          <p:cNvSpPr/>
          <p:nvPr/>
        </p:nvSpPr>
        <p:spPr bwMode="auto">
          <a:xfrm>
            <a:off x="6902244" y="4837499"/>
            <a:ext cx="1076633" cy="36296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ED8FF2-CE9E-21DC-4F30-9755EEB42C1E}"/>
              </a:ext>
            </a:extLst>
          </p:cNvPr>
          <p:cNvSpPr txBox="1"/>
          <p:nvPr/>
        </p:nvSpPr>
        <p:spPr>
          <a:xfrm>
            <a:off x="3783355" y="5575077"/>
            <a:ext cx="500097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Nearly two out of three contest players are heavy users of radio.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We’ll have a deeper profile of contest takers in webinar #3.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F84B72-0604-3687-EF0C-C87C1C21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69732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0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4E060-ED28-07A3-5A0C-433FB4A6F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023BF8F-4B9C-3E18-6B69-D9232CB54A5B}"/>
              </a:ext>
            </a:extLst>
          </p:cNvPr>
          <p:cNvSpPr/>
          <p:nvPr/>
        </p:nvSpPr>
        <p:spPr>
          <a:xfrm>
            <a:off x="291902" y="1323600"/>
            <a:ext cx="11595297" cy="836621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 you add up all listening you do to the radio during a typical weekday - even when the radio is just on in the background - about how many hours per day do you listen to the radio, all totaled?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4CF9F6E-72B5-9350-EBBF-4E4400C932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84662"/>
              </p:ext>
            </p:extLst>
          </p:nvPr>
        </p:nvGraphicFramePr>
        <p:xfrm>
          <a:off x="3953601" y="2300469"/>
          <a:ext cx="5293638" cy="3112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941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445342">
                  <a:extLst>
                    <a:ext uri="{9D8B030D-6E8A-4147-A177-3AD203B41FA5}">
                      <a16:colId xmlns:a16="http://schemas.microsoft.com/office/drawing/2014/main" val="2184202048"/>
                    </a:ext>
                  </a:extLst>
                </a:gridCol>
                <a:gridCol w="1327355">
                  <a:extLst>
                    <a:ext uri="{9D8B030D-6E8A-4147-A177-3AD203B41FA5}">
                      <a16:colId xmlns:a16="http://schemas.microsoft.com/office/drawing/2014/main" val="1197923066"/>
                    </a:ext>
                  </a:extLst>
                </a:gridCol>
              </a:tblGrid>
              <a:tr h="778047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CONTROL AUDIO CHOICE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NOT CONTROLLERS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MINS - 1 HOUR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6873312"/>
                  </a:ext>
                </a:extLst>
              </a:tr>
              <a:tr h="7780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7482542"/>
                  </a:ext>
                </a:extLst>
              </a:tr>
            </a:tbl>
          </a:graphicData>
        </a:graphic>
      </p:graphicFrame>
      <p:sp>
        <p:nvSpPr>
          <p:cNvPr id="18" name="Google Shape;907;p27">
            <a:extLst>
              <a:ext uri="{FF2B5EF4-FFF2-40B4-BE49-F238E27FC236}">
                <a16:creationId xmlns:a16="http://schemas.microsoft.com/office/drawing/2014/main" id="{8DDF51D8-0445-3B1A-17B9-09DA40AE6E12}"/>
              </a:ext>
            </a:extLst>
          </p:cNvPr>
          <p:cNvSpPr txBox="1">
            <a:spLocks/>
          </p:cNvSpPr>
          <p:nvPr/>
        </p:nvSpPr>
        <p:spPr>
          <a:xfrm>
            <a:off x="1254647" y="385227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Who Listens to Radio Most?</a:t>
            </a:r>
          </a:p>
        </p:txBody>
      </p:sp>
      <p:sp>
        <p:nvSpPr>
          <p:cNvPr id="23" name="Rounded Rectangle 14">
            <a:extLst>
              <a:ext uri="{FF2B5EF4-FFF2-40B4-BE49-F238E27FC236}">
                <a16:creationId xmlns:a16="http://schemas.microsoft.com/office/drawing/2014/main" id="{6F65A8B1-7496-21FB-8AA5-0E8D91A0BB3D}"/>
              </a:ext>
            </a:extLst>
          </p:cNvPr>
          <p:cNvSpPr/>
          <p:nvPr/>
        </p:nvSpPr>
        <p:spPr bwMode="auto">
          <a:xfrm>
            <a:off x="6754761" y="4827453"/>
            <a:ext cx="2271252" cy="404475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5EE015-256E-75B4-675A-C8903E947B2A}"/>
              </a:ext>
            </a:extLst>
          </p:cNvPr>
          <p:cNvSpPr txBox="1"/>
          <p:nvPr/>
        </p:nvSpPr>
        <p:spPr>
          <a:xfrm>
            <a:off x="3953601" y="5534400"/>
            <a:ext cx="5293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Those workers who control their radio choice listen more to radio. Reaching “work controllers” gives you an advantage.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D0FD15-4E57-591A-355C-A60AF95E2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8D9FA632-16B0-D1B4-BC0F-B603F05D6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A64F0CD-3F50-CF9B-F174-C3EF4945D781}"/>
              </a:ext>
            </a:extLst>
          </p:cNvPr>
          <p:cNvSpPr/>
          <p:nvPr/>
        </p:nvSpPr>
        <p:spPr>
          <a:xfrm>
            <a:off x="291902" y="1323600"/>
            <a:ext cx="11595297" cy="836621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When you add up all listening you do to the radio during a typical weekday - even when the radio is just on in the background - about how many hours per day do you listen to the radio, all totaled?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4644AC34-04AE-8C2C-1FA8-FC55F10EB5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296019"/>
              </p:ext>
            </p:extLst>
          </p:nvPr>
        </p:nvGraphicFramePr>
        <p:xfrm>
          <a:off x="3672198" y="2322690"/>
          <a:ext cx="5223298" cy="3077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3472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149913">
                  <a:extLst>
                    <a:ext uri="{9D8B030D-6E8A-4147-A177-3AD203B41FA5}">
                      <a16:colId xmlns:a16="http://schemas.microsoft.com/office/drawing/2014/main" val="3017850625"/>
                    </a:ext>
                  </a:extLst>
                </a:gridCol>
                <a:gridCol w="1149913">
                  <a:extLst>
                    <a:ext uri="{9D8B030D-6E8A-4147-A177-3AD203B41FA5}">
                      <a16:colId xmlns:a16="http://schemas.microsoft.com/office/drawing/2014/main" val="1197923066"/>
                    </a:ext>
                  </a:extLst>
                </a:gridCol>
              </a:tblGrid>
              <a:tr h="876466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HAVE RADIO APP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73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MINS - 1 HOUR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73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1-2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6873312"/>
                  </a:ext>
                </a:extLst>
              </a:tr>
              <a:tr h="7335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2+ HOURS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7482542"/>
                  </a:ext>
                </a:extLst>
              </a:tr>
            </a:tbl>
          </a:graphicData>
        </a:graphic>
      </p:graphicFrame>
      <p:sp>
        <p:nvSpPr>
          <p:cNvPr id="18" name="Google Shape;907;p27">
            <a:extLst>
              <a:ext uri="{FF2B5EF4-FFF2-40B4-BE49-F238E27FC236}">
                <a16:creationId xmlns:a16="http://schemas.microsoft.com/office/drawing/2014/main" id="{88624F12-B47C-39FC-3BFC-F18B5B1F6302}"/>
              </a:ext>
            </a:extLst>
          </p:cNvPr>
          <p:cNvSpPr txBox="1">
            <a:spLocks/>
          </p:cNvSpPr>
          <p:nvPr/>
        </p:nvSpPr>
        <p:spPr>
          <a:xfrm>
            <a:off x="1254647" y="385227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8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Who Listens to Radio Most?</a:t>
            </a: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856696F8-2DEF-C50C-B1FD-4960037AB143}"/>
              </a:ext>
            </a:extLst>
          </p:cNvPr>
          <p:cNvSpPr/>
          <p:nvPr/>
        </p:nvSpPr>
        <p:spPr bwMode="auto">
          <a:xfrm>
            <a:off x="6770543" y="4796981"/>
            <a:ext cx="1892156" cy="468194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57FDA-4638-7A87-5FC4-AB5716B85773}"/>
              </a:ext>
            </a:extLst>
          </p:cNvPr>
          <p:cNvSpPr txBox="1"/>
          <p:nvPr/>
        </p:nvSpPr>
        <p:spPr>
          <a:xfrm>
            <a:off x="3273252" y="5425210"/>
            <a:ext cx="65396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Listener who have a radio station app use more radio.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We find that if a listener has your app, 60-70% will typically tune in daily.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51D09-ECB0-3024-3AC3-142C9F830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0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423FC-4FCD-73DD-7603-CCD8DD0E2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6CDDE372-2AB6-43CB-A846-9010F956E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1B5CFDF-1729-3A96-D0D1-E7D015BFE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0681A93-4127-4F89-0B8C-6E4EA3446C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06F9D5-0077-DC0D-56CF-5BECD38F8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7" y="500270"/>
            <a:ext cx="3832039" cy="21171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What Workers Listen to by Location &amp; Daypart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AE88EF-6AF1-A6A8-4A0B-76A0F6F22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2BC85DAD-4946-6391-916C-E9ECB8F3CB51}"/>
              </a:ext>
            </a:extLst>
          </p:cNvPr>
          <p:cNvSpPr txBox="1">
            <a:spLocks/>
          </p:cNvSpPr>
          <p:nvPr/>
        </p:nvSpPr>
        <p:spPr>
          <a:xfrm>
            <a:off x="157037" y="2993906"/>
            <a:ext cx="3989076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Home vs In-Car</a:t>
            </a:r>
          </a:p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Workplace vs W</a:t>
            </a:r>
            <a:r>
              <a:rPr lang="en-US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ork</a:t>
            </a: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 From Home</a:t>
            </a:r>
          </a:p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Daypart Listening Patterns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5D729-E4F7-96EA-3535-2011868A7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975" y="0"/>
            <a:ext cx="10291020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D43F3-BADA-6016-8261-B4770E099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5316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8BB16-7D42-3112-6D40-60D54E82ED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E0E60F-3BD6-7722-A0F6-0E197BDA3B92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white"/>
                </a:solidFill>
                <a:latin typeface="Calibri"/>
              </a:rPr>
              <a:t> Please select which audio you listen to MOST in the following locations / situations.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81329216-1F6D-77ED-DDA6-6E3C2F291F53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Audio Listened To Most by Location</a:t>
            </a:r>
            <a:endParaRPr kumimoji="0" lang="en-US" sz="44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17702B3C-3BD5-305E-9F33-0DE784E5F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022438"/>
              </p:ext>
            </p:extLst>
          </p:nvPr>
        </p:nvGraphicFramePr>
        <p:xfrm>
          <a:off x="1833878" y="1644217"/>
          <a:ext cx="8270241" cy="467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68DB8264-5CA5-7F9B-F09D-66CBD618F74C}"/>
              </a:ext>
            </a:extLst>
          </p:cNvPr>
          <p:cNvSpPr txBox="1"/>
          <p:nvPr/>
        </p:nvSpPr>
        <p:spPr>
          <a:xfrm>
            <a:off x="1658679" y="6290435"/>
            <a:ext cx="68898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Radio has the advantage over DSPs in the car and at the job site/office.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Local radio loses badly at home.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B4FB51-3EA2-307D-5AC8-62E1D1844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B0D8E-04A1-7CF0-859A-0D57A892BF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A01CCD-A36C-EE0F-59C8-E2AB7C1FC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64645" y="1339685"/>
            <a:ext cx="7262708" cy="222218"/>
          </a:xfrm>
          <a:prstGeom prst="rect">
            <a:avLst/>
          </a:prstGeom>
          <a:solidFill>
            <a:srgbClr val="28C4CC">
              <a:alpha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2F641462-3A1A-9518-C456-54D2D0C0E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0" y="281036"/>
            <a:ext cx="8961120" cy="742845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Audio Listened To Most: By Location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2DF559C-260B-D052-DAAD-0560CC676A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259674"/>
              </p:ext>
            </p:extLst>
          </p:nvPr>
        </p:nvGraphicFramePr>
        <p:xfrm>
          <a:off x="1125415" y="1758462"/>
          <a:ext cx="10149010" cy="411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64D3576-622E-3539-0D04-E2B274B3B6C8}"/>
              </a:ext>
            </a:extLst>
          </p:cNvPr>
          <p:cNvSpPr/>
          <p:nvPr/>
        </p:nvSpPr>
        <p:spPr>
          <a:xfrm>
            <a:off x="6614160" y="2215787"/>
            <a:ext cx="2955142" cy="1686361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F32E8-CE94-2ED5-1FAA-2B3526BE092A}"/>
              </a:ext>
            </a:extLst>
          </p:cNvPr>
          <p:cNvSpPr txBox="1"/>
          <p:nvPr/>
        </p:nvSpPr>
        <p:spPr>
          <a:xfrm>
            <a:off x="1423686" y="6065547"/>
            <a:ext cx="7338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Radio is challenged in the offices and job sites, which is where local radio has enjoyed so much of its support.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DA7FA8-F704-5193-C249-82B63B29A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036"/>
            <a:ext cx="1036320" cy="685800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4E9-0FE3-FC99-CB36-6891012C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80803" y="6467759"/>
            <a:ext cx="724535" cy="365125"/>
          </a:xfrm>
        </p:spPr>
        <p:txBody>
          <a:bodyPr/>
          <a:lstStyle/>
          <a:p>
            <a:fld id="{F0C6ADF7-B993-4DCD-81D6-39758BE00BC7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03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D4E09-2971-CEEE-6B75-D01E4E722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00C0051-29BA-E964-95FC-7171587449C6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each time, please indicate whether you typically listen to local radio often, once in a while, or never at that time.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630E886A-AAE8-736E-A00C-60811824E9E0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Audio Listened To Most by Daypart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F3B803-A59B-596F-04FE-A56A2A205FD1}"/>
              </a:ext>
            </a:extLst>
          </p:cNvPr>
          <p:cNvSpPr txBox="1"/>
          <p:nvPr/>
        </p:nvSpPr>
        <p:spPr>
          <a:xfrm>
            <a:off x="1125415" y="5891292"/>
            <a:ext cx="78953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The majority of listeners use radio in the morning and usage falls after 9am.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There is a big drop in listening among 25-54 from mornings through the rest of the day.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Radio needs to leverage that morning support through the day!</a:t>
            </a:r>
          </a:p>
        </p:txBody>
      </p:sp>
      <p:graphicFrame>
        <p:nvGraphicFramePr>
          <p:cNvPr id="3" name="Content Placeholder 13">
            <a:extLst>
              <a:ext uri="{FF2B5EF4-FFF2-40B4-BE49-F238E27FC236}">
                <a16:creationId xmlns:a16="http://schemas.microsoft.com/office/drawing/2014/main" id="{B2FC08B0-AF25-714F-2CF7-4DEC9DCA24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392934"/>
              </p:ext>
            </p:extLst>
          </p:nvPr>
        </p:nvGraphicFramePr>
        <p:xfrm>
          <a:off x="1125415" y="1644217"/>
          <a:ext cx="10149010" cy="411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E8464A4-E152-4128-19F8-E32DDC99E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036"/>
            <a:ext cx="1036320" cy="685800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16155B-3802-CD84-258C-1912F05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F3C83E-CA5D-4315-B3A2-BC4CBECBB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FYI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310E4D4C-6F66-429D-A487-E649DE97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2576" y="652975"/>
            <a:ext cx="6548810" cy="530586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WhatWorkersWantStudy.com </a:t>
            </a: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Questions? Ask us!</a:t>
            </a:r>
          </a:p>
          <a:p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This is being recorded for you to share later.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BB207E97-DAC8-4F1A-9F60-281E5D1D0961}"/>
              </a:ext>
            </a:extLst>
          </p:cNvPr>
          <p:cNvSpPr txBox="1">
            <a:spLocks/>
          </p:cNvSpPr>
          <p:nvPr/>
        </p:nvSpPr>
        <p:spPr>
          <a:xfrm>
            <a:off x="8663725" y="942535"/>
            <a:ext cx="3235568" cy="4318782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7E4A6-43A9-CAF8-6D82-1EFD75BD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3750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037" y="500270"/>
            <a:ext cx="3832039" cy="21171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Profile of </a:t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The Commute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7829F43-5AF7-4258-9454-873D45E8776C}"/>
              </a:ext>
            </a:extLst>
          </p:cNvPr>
          <p:cNvSpPr txBox="1">
            <a:spLocks/>
          </p:cNvSpPr>
          <p:nvPr/>
        </p:nvSpPr>
        <p:spPr>
          <a:xfrm>
            <a:off x="157037" y="2993906"/>
            <a:ext cx="4829508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Work Status</a:t>
            </a:r>
          </a:p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lang="en-US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</a:rPr>
              <a:t>How They Travel</a:t>
            </a:r>
          </a:p>
          <a:p>
            <a:pPr marL="430213" marR="0" lvl="0" indent="-34290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What They Listen To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8E199D-2DCC-C450-B2BA-34888968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101" y="0"/>
            <a:ext cx="1029563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006B72-CB09-F195-5A5F-D42EA551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71104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30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15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E7C91-2AA9-EE6B-A510-0124290B6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31B0DC-3119-B621-98C1-B76845653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8566" y="1339685"/>
            <a:ext cx="7262708" cy="222218"/>
          </a:xfrm>
          <a:prstGeom prst="rect">
            <a:avLst/>
          </a:prstGeom>
          <a:solidFill>
            <a:srgbClr val="28C4CC">
              <a:alpha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7BBB922E-82F8-4CEA-166B-E4770484D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39" y="611100"/>
            <a:ext cx="7425921" cy="742845"/>
          </a:xfrm>
        </p:spPr>
        <p:txBody>
          <a:bodyPr>
            <a:normAutofit fontScale="90000"/>
          </a:bodyPr>
          <a:lstStyle/>
          <a:p>
            <a:r>
              <a:rPr lang="en-US" dirty="0"/>
              <a:t>Worker Profile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6B15245C-D091-EDAD-055B-00F7457A10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222406"/>
              </p:ext>
            </p:extLst>
          </p:nvPr>
        </p:nvGraphicFramePr>
        <p:xfrm>
          <a:off x="1125415" y="1758462"/>
          <a:ext cx="10149010" cy="411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717E4DC0-3261-1E58-D22C-58519945F7BD}"/>
              </a:ext>
            </a:extLst>
          </p:cNvPr>
          <p:cNvSpPr/>
          <p:nvPr/>
        </p:nvSpPr>
        <p:spPr>
          <a:xfrm>
            <a:off x="4067667" y="2290488"/>
            <a:ext cx="926737" cy="5882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5BB7C0-21E8-49EC-1A7B-8244AC7E82FF}"/>
              </a:ext>
            </a:extLst>
          </p:cNvPr>
          <p:cNvSpPr txBox="1"/>
          <p:nvPr/>
        </p:nvSpPr>
        <p:spPr>
          <a:xfrm>
            <a:off x="1423686" y="6065547"/>
            <a:ext cx="73383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Eight out of 10 workers work fulltime.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8EED8F-E8C1-F9D0-9CD6-9CB072335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036"/>
            <a:ext cx="1036320" cy="685800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741E22-AF9E-8191-E2CD-7D68C6EC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9221" y="6492875"/>
            <a:ext cx="698441" cy="365125"/>
          </a:xfrm>
        </p:spPr>
        <p:txBody>
          <a:bodyPr/>
          <a:lstStyle/>
          <a:p>
            <a:fld id="{F0C6ADF7-B993-4DCD-81D6-39758BE00BC7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8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003D0-A68A-68AF-5F14-F237A75A0D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D736BD06-A5FF-0CBF-F1E7-51A3C6CA8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39" y="611100"/>
            <a:ext cx="7425921" cy="742845"/>
          </a:xfrm>
        </p:spPr>
        <p:txBody>
          <a:bodyPr>
            <a:normAutofit fontScale="90000"/>
          </a:bodyPr>
          <a:lstStyle/>
          <a:p>
            <a:r>
              <a:rPr lang="en-US" dirty="0"/>
              <a:t>Worker Profile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91E8424D-DBD3-E682-B972-6307B983EB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25415" y="1758462"/>
          <a:ext cx="10149010" cy="411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F5418EC8-FEBF-5D77-6EFD-81B84019561A}"/>
              </a:ext>
            </a:extLst>
          </p:cNvPr>
          <p:cNvSpPr/>
          <p:nvPr/>
        </p:nvSpPr>
        <p:spPr>
          <a:xfrm>
            <a:off x="2464644" y="2444315"/>
            <a:ext cx="926737" cy="5882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B45908C-1F18-B20C-1AC1-21714B0B17F8}"/>
              </a:ext>
            </a:extLst>
          </p:cNvPr>
          <p:cNvSpPr/>
          <p:nvPr/>
        </p:nvSpPr>
        <p:spPr>
          <a:xfrm>
            <a:off x="7374239" y="2215788"/>
            <a:ext cx="926737" cy="5882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879899-BADF-4BCC-F792-BB4C2C8069CD}"/>
              </a:ext>
            </a:extLst>
          </p:cNvPr>
          <p:cNvCxnSpPr>
            <a:stCxn id="6" idx="6"/>
            <a:endCxn id="3" idx="2"/>
          </p:cNvCxnSpPr>
          <p:nvPr/>
        </p:nvCxnSpPr>
        <p:spPr>
          <a:xfrm flipV="1">
            <a:off x="3391381" y="2509914"/>
            <a:ext cx="3982858" cy="228527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DB55560-0340-C74B-04BF-CB0A73CF1597}"/>
              </a:ext>
            </a:extLst>
          </p:cNvPr>
          <p:cNvSpPr txBox="1"/>
          <p:nvPr/>
        </p:nvSpPr>
        <p:spPr>
          <a:xfrm>
            <a:off x="1423686" y="6065547"/>
            <a:ext cx="73383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Winning the radio game requires wooing fulltime workers: Those who listen most to local radio are more likely to work full time.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BFE35D3-5097-6A20-812F-24FC550E86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8566" y="1339685"/>
            <a:ext cx="7262708" cy="222218"/>
          </a:xfrm>
          <a:prstGeom prst="rect">
            <a:avLst/>
          </a:prstGeom>
          <a:solidFill>
            <a:srgbClr val="28C4CC">
              <a:alpha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4139E1-EADF-46A4-0A72-2BC045E62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036"/>
            <a:ext cx="1036320" cy="685800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9A020-C910-EDBC-FDCD-3E01B649D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20158" y="6467759"/>
            <a:ext cx="640316" cy="365125"/>
          </a:xfrm>
        </p:spPr>
        <p:txBody>
          <a:bodyPr/>
          <a:lstStyle/>
          <a:p>
            <a:fld id="{F0C6ADF7-B993-4DCD-81D6-39758BE00BC7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32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A0919-293D-434E-B635-2F8964A53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203E6FE4-2675-49B8-FB6A-9795ABE0E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39" y="611100"/>
            <a:ext cx="7425921" cy="742845"/>
          </a:xfrm>
        </p:spPr>
        <p:txBody>
          <a:bodyPr>
            <a:normAutofit fontScale="90000"/>
          </a:bodyPr>
          <a:lstStyle/>
          <a:p>
            <a:r>
              <a:rPr lang="en-US" dirty="0"/>
              <a:t>Worker Profile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8D702779-C16A-E749-DC93-0AE9E8D6EC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2258913"/>
              </p:ext>
            </p:extLst>
          </p:nvPr>
        </p:nvGraphicFramePr>
        <p:xfrm>
          <a:off x="1125415" y="1758462"/>
          <a:ext cx="10149010" cy="411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1F84F90C-FF85-9387-E12C-81BB206069FA}"/>
              </a:ext>
            </a:extLst>
          </p:cNvPr>
          <p:cNvSpPr/>
          <p:nvPr/>
        </p:nvSpPr>
        <p:spPr>
          <a:xfrm>
            <a:off x="2383039" y="2082530"/>
            <a:ext cx="926737" cy="5882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1EA3B3-F802-D514-8477-C9D10A35773B}"/>
              </a:ext>
            </a:extLst>
          </p:cNvPr>
          <p:cNvSpPr txBox="1"/>
          <p:nvPr/>
        </p:nvSpPr>
        <p:spPr>
          <a:xfrm>
            <a:off x="1371600" y="6104227"/>
            <a:ext cx="8212238" cy="349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Most workers are commuting to a job site every day.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94C385-AE5E-11C5-5DED-2D719A620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8566" y="1339685"/>
            <a:ext cx="7262708" cy="222218"/>
          </a:xfrm>
          <a:prstGeom prst="rect">
            <a:avLst/>
          </a:prstGeom>
          <a:solidFill>
            <a:srgbClr val="28C4CC">
              <a:alpha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E4438-5D1B-84DF-6038-871E6C0C4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036"/>
            <a:ext cx="1036320" cy="685800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BAC586-E8B6-9A5F-C39B-F1DB5136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50875" y="6492875"/>
            <a:ext cx="701749" cy="365125"/>
          </a:xfrm>
        </p:spPr>
        <p:txBody>
          <a:bodyPr/>
          <a:lstStyle/>
          <a:p>
            <a:fld id="{F0C6ADF7-B993-4DCD-81D6-39758BE00BC7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B9E3B-BEE9-4150-CD49-C6E1C212C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5">
            <a:extLst>
              <a:ext uri="{FF2B5EF4-FFF2-40B4-BE49-F238E27FC236}">
                <a16:creationId xmlns:a16="http://schemas.microsoft.com/office/drawing/2014/main" id="{D656CDC0-0835-54C5-BC02-F2962D9C0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039" y="611100"/>
            <a:ext cx="7425921" cy="742845"/>
          </a:xfrm>
        </p:spPr>
        <p:txBody>
          <a:bodyPr>
            <a:normAutofit fontScale="90000"/>
          </a:bodyPr>
          <a:lstStyle/>
          <a:p>
            <a:r>
              <a:rPr lang="en-US" dirty="0"/>
              <a:t>Worker Profile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04B7B5B4-E3CC-6E99-6A00-C5FDDC80B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320915"/>
              </p:ext>
            </p:extLst>
          </p:nvPr>
        </p:nvGraphicFramePr>
        <p:xfrm>
          <a:off x="1125415" y="1758462"/>
          <a:ext cx="10149010" cy="4110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A206750D-B8E7-C6B8-BD6E-CBF82CC882A6}"/>
              </a:ext>
            </a:extLst>
          </p:cNvPr>
          <p:cNvSpPr/>
          <p:nvPr/>
        </p:nvSpPr>
        <p:spPr>
          <a:xfrm>
            <a:off x="2383039" y="2290488"/>
            <a:ext cx="926737" cy="58825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174056-3C72-8EA9-0D2D-B82CF95F9BE4}"/>
              </a:ext>
            </a:extLst>
          </p:cNvPr>
          <p:cNvSpPr txBox="1"/>
          <p:nvPr/>
        </p:nvSpPr>
        <p:spPr>
          <a:xfrm>
            <a:off x="1002113" y="6231737"/>
            <a:ext cx="80262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The great majority of full time workers are driving themselves for their entire commute. </a:t>
            </a:r>
            <a:endParaRPr lang="en-US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521145-25ED-0508-47E3-77A4B2C03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8566" y="1339685"/>
            <a:ext cx="7262708" cy="222218"/>
          </a:xfrm>
          <a:prstGeom prst="rect">
            <a:avLst/>
          </a:prstGeom>
          <a:solidFill>
            <a:srgbClr val="28C4CC">
              <a:alpha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0C724-0198-63EF-3835-C59CEA7F89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036"/>
            <a:ext cx="1036320" cy="685800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21FB8A-B519-2DEE-579F-216A48B7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3749" y="6482058"/>
            <a:ext cx="565888" cy="365125"/>
          </a:xfrm>
        </p:spPr>
        <p:txBody>
          <a:bodyPr/>
          <a:lstStyle/>
          <a:p>
            <a:fld id="{F0C6ADF7-B993-4DCD-81D6-39758BE00BC7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0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5">
            <a:extLst>
              <a:ext uri="{FF2B5EF4-FFF2-40B4-BE49-F238E27FC236}">
                <a16:creationId xmlns:a16="http://schemas.microsoft.com/office/drawing/2014/main" id="{F2444E6E-AB71-4E4E-A153-5FDD0FBC7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260" y="611100"/>
            <a:ext cx="9225023" cy="742845"/>
          </a:xfrm>
        </p:spPr>
        <p:txBody>
          <a:bodyPr>
            <a:normAutofit fontScale="90000"/>
          </a:bodyPr>
          <a:lstStyle/>
          <a:p>
            <a:r>
              <a:rPr lang="en-US" dirty="0"/>
              <a:t>Audio Consumed Most While Commuting</a:t>
            </a:r>
          </a:p>
        </p:txBody>
      </p:sp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1022581C-160B-46A3-B421-32A59ACAB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029143"/>
              </p:ext>
            </p:extLst>
          </p:nvPr>
        </p:nvGraphicFramePr>
        <p:xfrm>
          <a:off x="712253" y="1695007"/>
          <a:ext cx="4968241" cy="46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AE084EA-F988-4372-ADF5-29E25AD69C70}"/>
              </a:ext>
            </a:extLst>
          </p:cNvPr>
          <p:cNvSpPr txBox="1"/>
          <p:nvPr/>
        </p:nvSpPr>
        <p:spPr>
          <a:xfrm>
            <a:off x="2117934" y="1831055"/>
            <a:ext cx="2156877" cy="49244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t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Females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E64F4D-C073-7F58-EC36-2E113E634876}"/>
              </a:ext>
            </a:extLst>
          </p:cNvPr>
          <p:cNvSpPr txBox="1"/>
          <p:nvPr/>
        </p:nvSpPr>
        <p:spPr>
          <a:xfrm>
            <a:off x="7700920" y="1831054"/>
            <a:ext cx="2156877" cy="492443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 t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Males</a:t>
            </a:r>
          </a:p>
        </p:txBody>
      </p:sp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94AC772E-D676-C563-3C5D-5B8F212DE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437058"/>
              </p:ext>
            </p:extLst>
          </p:nvPr>
        </p:nvGraphicFramePr>
        <p:xfrm>
          <a:off x="6295237" y="1695007"/>
          <a:ext cx="4968241" cy="464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B6D9EA-EAA4-A3C9-2D47-1B59C162D320}"/>
              </a:ext>
            </a:extLst>
          </p:cNvPr>
          <p:cNvSpPr txBox="1"/>
          <p:nvPr/>
        </p:nvSpPr>
        <p:spPr>
          <a:xfrm>
            <a:off x="9118834" y="3737746"/>
            <a:ext cx="164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Local Radio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78C5D6-1B22-B178-CEEB-CDC77182A92A}"/>
              </a:ext>
            </a:extLst>
          </p:cNvPr>
          <p:cNvSpPr txBox="1"/>
          <p:nvPr/>
        </p:nvSpPr>
        <p:spPr>
          <a:xfrm>
            <a:off x="3516632" y="3583858"/>
            <a:ext cx="164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Local Radio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A497DD-B04F-B3E9-A227-438FF8195725}"/>
              </a:ext>
            </a:extLst>
          </p:cNvPr>
          <p:cNvSpPr txBox="1"/>
          <p:nvPr/>
        </p:nvSpPr>
        <p:spPr>
          <a:xfrm>
            <a:off x="6459208" y="3831610"/>
            <a:ext cx="164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DSPs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C74507-7C83-0F9A-9B19-F4AACBDF9515}"/>
              </a:ext>
            </a:extLst>
          </p:cNvPr>
          <p:cNvSpPr txBox="1"/>
          <p:nvPr/>
        </p:nvSpPr>
        <p:spPr>
          <a:xfrm>
            <a:off x="1294189" y="4045523"/>
            <a:ext cx="1647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DSPs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A4266B-9B94-A5A2-AAFD-07A61905F353}"/>
              </a:ext>
            </a:extLst>
          </p:cNvPr>
          <p:cNvSpPr txBox="1"/>
          <p:nvPr/>
        </p:nvSpPr>
        <p:spPr>
          <a:xfrm>
            <a:off x="1294189" y="6242151"/>
            <a:ext cx="75123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Local Radio still has the largest share on the commute, but sizable shares are being stripped away by DSPs, particularly among Women.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C11819-8693-0817-7596-2BAEA415B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68566" y="1339685"/>
            <a:ext cx="7262708" cy="222218"/>
          </a:xfrm>
          <a:prstGeom prst="rect">
            <a:avLst/>
          </a:prstGeom>
          <a:solidFill>
            <a:srgbClr val="28C4CC">
              <a:alpha val="60000"/>
            </a:srgbClr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2A71DD-974D-96F6-52B4-7B5BC8BEE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1036"/>
            <a:ext cx="1036320" cy="685800"/>
          </a:xfrm>
          <a:prstGeom prst="rect">
            <a:avLst/>
          </a:prstGeom>
          <a:solidFill>
            <a:srgbClr val="1CADE4"/>
          </a:solidFill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29C5152-3881-6D17-E08B-E8F7656E3ED0}"/>
              </a:ext>
            </a:extLst>
          </p:cNvPr>
          <p:cNvSpPr/>
          <p:nvPr/>
        </p:nvSpPr>
        <p:spPr>
          <a:xfrm>
            <a:off x="1654564" y="3533681"/>
            <a:ext cx="926737" cy="892581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6D55C-05C3-B115-3BED-33E97A8F4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32154" y="6492875"/>
            <a:ext cx="664307" cy="365125"/>
          </a:xfrm>
        </p:spPr>
        <p:txBody>
          <a:bodyPr/>
          <a:lstStyle/>
          <a:p>
            <a:fld id="{F0C6ADF7-B993-4DCD-81D6-39758BE00BC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3C4CB-0266-0D4F-0019-950C03D91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3BAD9FA-FE6B-22D4-5F7F-7D352BD53194}"/>
              </a:ext>
            </a:extLst>
          </p:cNvPr>
          <p:cNvSpPr/>
          <p:nvPr/>
        </p:nvSpPr>
        <p:spPr>
          <a:xfrm>
            <a:off x="1615440" y="1092169"/>
            <a:ext cx="9357247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white"/>
                </a:solidFill>
                <a:latin typeface="Calibri"/>
              </a:rPr>
              <a:t> What type of audio do you listen to MOST while commuting?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1BEF3D3-3110-6E3E-B8B1-D2FA5BB469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8283111"/>
              </p:ext>
            </p:extLst>
          </p:nvPr>
        </p:nvGraphicFramePr>
        <p:xfrm>
          <a:off x="2471834" y="1644217"/>
          <a:ext cx="7624026" cy="3150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7584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733221">
                  <a:extLst>
                    <a:ext uri="{9D8B030D-6E8A-4147-A177-3AD203B41FA5}">
                      <a16:colId xmlns:a16="http://schemas.microsoft.com/office/drawing/2014/main" val="3902951785"/>
                    </a:ext>
                  </a:extLst>
                </a:gridCol>
                <a:gridCol w="1733221">
                  <a:extLst>
                    <a:ext uri="{9D8B030D-6E8A-4147-A177-3AD203B41FA5}">
                      <a16:colId xmlns:a16="http://schemas.microsoft.com/office/drawing/2014/main" val="2157822260"/>
                    </a:ext>
                  </a:extLst>
                </a:gridCol>
              </a:tblGrid>
              <a:tr h="950401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FULLTIME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LOCAL RADIO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64576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STREAMING SERVICES (SPOTIFY, PANDORA, APPLE MUSIC, ETC.)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7780065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YOUR OWN MUSIC PLAYLIST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6149405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SIRIUSXM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0412434"/>
                  </a:ext>
                </a:extLst>
              </a:tr>
              <a:tr h="38848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PODCAST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4451465"/>
                  </a:ext>
                </a:extLst>
              </a:tr>
            </a:tbl>
          </a:graphicData>
        </a:graphic>
      </p:graphicFrame>
      <p:sp>
        <p:nvSpPr>
          <p:cNvPr id="18" name="Google Shape;907;p27">
            <a:extLst>
              <a:ext uri="{FF2B5EF4-FFF2-40B4-BE49-F238E27FC236}">
                <a16:creationId xmlns:a16="http://schemas.microsoft.com/office/drawing/2014/main" id="{A72AE729-1114-AF68-392A-602522AB9372}"/>
              </a:ext>
            </a:extLst>
          </p:cNvPr>
          <p:cNvSpPr txBox="1">
            <a:spLocks/>
          </p:cNvSpPr>
          <p:nvPr/>
        </p:nvSpPr>
        <p:spPr>
          <a:xfrm>
            <a:off x="1254647" y="33949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Audio Listened To Most: While Commuting</a:t>
            </a:r>
            <a:endParaRPr kumimoji="0" lang="en-US" sz="44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E5AE976F-7247-AF55-83C0-10C2C7836316}"/>
              </a:ext>
            </a:extLst>
          </p:cNvPr>
          <p:cNvSpPr/>
          <p:nvPr/>
        </p:nvSpPr>
        <p:spPr bwMode="auto">
          <a:xfrm>
            <a:off x="7187046" y="2593991"/>
            <a:ext cx="579120" cy="378863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DB28F-DAF5-92AE-EBBC-5CA16EF2C085}"/>
              </a:ext>
            </a:extLst>
          </p:cNvPr>
          <p:cNvSpPr txBox="1"/>
          <p:nvPr/>
        </p:nvSpPr>
        <p:spPr>
          <a:xfrm>
            <a:off x="2375484" y="5765831"/>
            <a:ext cx="52943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KEY POINT</a:t>
            </a:r>
            <a:r>
              <a:rPr lang="en-US" sz="1600" b="1" dirty="0"/>
              <a:t>: Radio receives a lot more support from Fulltime Workers than Part-timers while they commute.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5D4EA-F09B-888C-1E38-1D9AB01C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2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A6EB1-8DF2-9F41-340B-7AE94A7C6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DDD4EEA-6627-65F1-4A02-9C5BD1E12F3A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white"/>
                </a:solidFill>
                <a:latin typeface="Calibri"/>
              </a:rPr>
              <a:t> Please select which audio you listen to MOST in the following locations / situations.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3BF1582-E7AD-0787-19DB-1D5C9367B2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175099"/>
              </p:ext>
            </p:extLst>
          </p:nvPr>
        </p:nvGraphicFramePr>
        <p:xfrm>
          <a:off x="2554066" y="1644217"/>
          <a:ext cx="6687626" cy="43967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940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520343">
                  <a:extLst>
                    <a:ext uri="{9D8B030D-6E8A-4147-A177-3AD203B41FA5}">
                      <a16:colId xmlns:a16="http://schemas.microsoft.com/office/drawing/2014/main" val="3902951785"/>
                    </a:ext>
                  </a:extLst>
                </a:gridCol>
                <a:gridCol w="1520343">
                  <a:extLst>
                    <a:ext uri="{9D8B030D-6E8A-4147-A177-3AD203B41FA5}">
                      <a16:colId xmlns:a16="http://schemas.microsoft.com/office/drawing/2014/main" val="2157822260"/>
                    </a:ext>
                  </a:extLst>
                </a:gridCol>
              </a:tblGrid>
              <a:tr h="136176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 HOME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 THE CAR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RADIO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DSPs (Spotify, Pandora, Apple Music,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778006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SIRIUSXM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902055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908269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iHEARTRADIO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APP /AUDACY /TUNEIN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614940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PODCASTS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445146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6660511"/>
                  </a:ext>
                </a:extLst>
              </a:tr>
            </a:tbl>
          </a:graphicData>
        </a:graphic>
      </p:graphicFrame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BD01D606-B80A-4FE6-B0E2-51AFB5E4511E}"/>
              </a:ext>
            </a:extLst>
          </p:cNvPr>
          <p:cNvSpPr/>
          <p:nvPr/>
        </p:nvSpPr>
        <p:spPr bwMode="auto">
          <a:xfrm>
            <a:off x="8171810" y="3028014"/>
            <a:ext cx="579120" cy="378863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AED3E7AC-5070-3469-DC39-94E89C827C56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Audio Listened To Most: Home/Car</a:t>
            </a:r>
            <a:endParaRPr kumimoji="0" lang="en-US" sz="44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87A93929-673B-3010-D0FF-548E6C3B511E}"/>
              </a:ext>
            </a:extLst>
          </p:cNvPr>
          <p:cNvSpPr/>
          <p:nvPr/>
        </p:nvSpPr>
        <p:spPr bwMode="auto">
          <a:xfrm>
            <a:off x="6666864" y="3429001"/>
            <a:ext cx="579120" cy="532584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00B0A-F19D-F54D-709E-A368B1792907}"/>
              </a:ext>
            </a:extLst>
          </p:cNvPr>
          <p:cNvSpPr txBox="1"/>
          <p:nvPr/>
        </p:nvSpPr>
        <p:spPr>
          <a:xfrm>
            <a:off x="2328529" y="6203562"/>
            <a:ext cx="6303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Radio’s support remains car-based.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Long term, radio has to become a bigger choice in the home.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75486D-8A68-5B17-9DFD-5EDA55ED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2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06562-B5CB-B4F3-7776-59546EC9F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0E770BA-3765-40A4-FEB0-7C3EB6BBDA01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prstClr val="white"/>
                </a:solidFill>
                <a:latin typeface="Calibri"/>
              </a:rPr>
              <a:t> Please select which audio you listen to MOST in the following locations / situations.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BFF2110-7ED0-1B75-AFC3-2C354E91B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992852"/>
              </p:ext>
            </p:extLst>
          </p:nvPr>
        </p:nvGraphicFramePr>
        <p:xfrm>
          <a:off x="2343150" y="1644217"/>
          <a:ext cx="6928442" cy="425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8264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575089">
                  <a:extLst>
                    <a:ext uri="{9D8B030D-6E8A-4147-A177-3AD203B41FA5}">
                      <a16:colId xmlns:a16="http://schemas.microsoft.com/office/drawing/2014/main" val="2758323392"/>
                    </a:ext>
                  </a:extLst>
                </a:gridCol>
                <a:gridCol w="1575089">
                  <a:extLst>
                    <a:ext uri="{9D8B030D-6E8A-4147-A177-3AD203B41FA5}">
                      <a16:colId xmlns:a16="http://schemas.microsoft.com/office/drawing/2014/main" val="3568426067"/>
                    </a:ext>
                  </a:extLst>
                </a:gridCol>
              </a:tblGrid>
              <a:tr h="1361760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WHILE WORKING FROM WORKPLACE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WHILE WORKING FROM HOME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LOCAL RADIO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SPOTIFY / PANDORA / APPLE MUSIC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4712682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YOUTUBE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778006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iHEARTRADIO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APP / AUDACY / TUNEIN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0412434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SIRIUSXM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14451465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PODCASTS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46660511"/>
                  </a:ext>
                </a:extLst>
              </a:tr>
              <a:tr h="41312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1479082"/>
                  </a:ext>
                </a:extLst>
              </a:tr>
            </a:tbl>
          </a:graphicData>
        </a:graphic>
      </p:graphicFrame>
      <p:sp>
        <p:nvSpPr>
          <p:cNvPr id="3" name="Rounded Rectangle 14">
            <a:extLst>
              <a:ext uri="{FF2B5EF4-FFF2-40B4-BE49-F238E27FC236}">
                <a16:creationId xmlns:a16="http://schemas.microsoft.com/office/drawing/2014/main" id="{7B399130-7FA4-3FB1-5195-B63E8388935E}"/>
              </a:ext>
            </a:extLst>
          </p:cNvPr>
          <p:cNvSpPr/>
          <p:nvPr/>
        </p:nvSpPr>
        <p:spPr bwMode="auto">
          <a:xfrm>
            <a:off x="6557963" y="3075283"/>
            <a:ext cx="687595" cy="378863"/>
          </a:xfrm>
          <a:prstGeom prst="roundRect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14CD9B50-BF17-BA4A-4095-278B2FA3EA05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Audio Listened To Most: Workplace/WFH</a:t>
            </a:r>
          </a:p>
        </p:txBody>
      </p:sp>
      <p:sp>
        <p:nvSpPr>
          <p:cNvPr id="7" name="Rounded Rectangle 14">
            <a:extLst>
              <a:ext uri="{FF2B5EF4-FFF2-40B4-BE49-F238E27FC236}">
                <a16:creationId xmlns:a16="http://schemas.microsoft.com/office/drawing/2014/main" id="{59370605-53B2-A77D-C18C-B250806CABC0}"/>
              </a:ext>
            </a:extLst>
          </p:cNvPr>
          <p:cNvSpPr/>
          <p:nvPr/>
        </p:nvSpPr>
        <p:spPr bwMode="auto">
          <a:xfrm>
            <a:off x="8184183" y="3454146"/>
            <a:ext cx="579120" cy="378863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46451-A406-3F28-8A5D-34E74EA24A19}"/>
              </a:ext>
            </a:extLst>
          </p:cNvPr>
          <p:cNvSpPr txBox="1"/>
          <p:nvPr/>
        </p:nvSpPr>
        <p:spPr>
          <a:xfrm>
            <a:off x="2554065" y="6053153"/>
            <a:ext cx="5907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Radio no longer dominates workplace usage (!), but it gets more support there than among the WFH crowd.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504BE-A03F-26FB-E8F1-F8DEE4C44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65A67-D539-4F3A-BD7D-543B44243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C81F1-B9F1-C06E-1336-61A7E4A93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29" y="555696"/>
            <a:ext cx="3573751" cy="18802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Brand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Engagement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FE4E417D-BBBF-CD7F-AC4D-2290E01D4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790855"/>
            <a:ext cx="3686091" cy="2169766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Attractors</a:t>
            </a: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Potential Attractors</a:t>
            </a: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Engagement Levels: Radio vs Spotify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65CF6A-55B5-9B4C-67E3-2BD8CFBC44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816"/>
          <a:stretch/>
        </p:blipFill>
        <p:spPr>
          <a:xfrm>
            <a:off x="4178461" y="0"/>
            <a:ext cx="1074851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D79445-709A-C677-4891-36817BF8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39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718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1097BE-A044-49F5-B5CA-AE183B956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35" y="1655065"/>
            <a:ext cx="3068833" cy="20939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Why </a:t>
            </a:r>
            <a:br>
              <a:rPr lang="en-US" dirty="0"/>
            </a:br>
            <a:r>
              <a:rPr lang="en-US" dirty="0"/>
              <a:t>We’re </a:t>
            </a:r>
            <a:br>
              <a:rPr lang="en-US" dirty="0"/>
            </a:br>
            <a:r>
              <a:rPr lang="en-US" dirty="0"/>
              <a:t>Doing</a:t>
            </a:r>
            <a:br>
              <a:rPr lang="en-US" dirty="0"/>
            </a:br>
            <a:r>
              <a:rPr lang="en-US" dirty="0"/>
              <a:t>This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11E9392-71EA-4293-909F-1FE7DD38E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981" y="1246351"/>
            <a:ext cx="6057499" cy="2984554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Provide intelligence for our clients to maximize research, marketing, ratings &amp; revenue. </a:t>
            </a:r>
          </a:p>
          <a:p>
            <a:endParaRPr lang="en-US" sz="2800" b="1" dirty="0"/>
          </a:p>
          <a:p>
            <a:r>
              <a:rPr lang="en-US" sz="2800" b="1" dirty="0"/>
              <a:t>Provide information to help the radio industry hold on to these important listeners and grow share of listening.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CE240-03C2-B815-67EC-6F31A07C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0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DC876-448B-AD3F-9C1C-A4B5B20AE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CF7D93A-24CA-2A55-0969-69020FD8ADF1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Which of the following would motivate you to listen MORE to local radio in the mornings 6am-9am?  Select all that apply. (multiple choice)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2EF84DDF-3C80-9449-8E2C-40F724B1FCB7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Brand Attractors for Radio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9867F-B2B3-93C1-BDE5-98EFE1D16BF1}"/>
              </a:ext>
            </a:extLst>
          </p:cNvPr>
          <p:cNvSpPr txBox="1"/>
          <p:nvPr/>
        </p:nvSpPr>
        <p:spPr>
          <a:xfrm>
            <a:off x="8782543" y="2977523"/>
            <a:ext cx="32850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There are big ways to drive more radio usage that are things radio does uniquely well.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4EBFD7-0D48-7946-0735-3C7F97392CD4}"/>
              </a:ext>
            </a:extLst>
          </p:cNvPr>
          <p:cNvSpPr txBox="1"/>
          <p:nvPr/>
        </p:nvSpPr>
        <p:spPr>
          <a:xfrm>
            <a:off x="8142512" y="4549825"/>
            <a:ext cx="40494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Traffic is still important for one out of three.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814128-06D3-F49D-7963-9926E78F426B}"/>
              </a:ext>
            </a:extLst>
          </p:cNvPr>
          <p:cNvSpPr txBox="1"/>
          <p:nvPr/>
        </p:nvSpPr>
        <p:spPr>
          <a:xfrm>
            <a:off x="8018123" y="5587263"/>
            <a:ext cx="40494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Contests are a driver for one of five listeners.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4CF8D3B4-7C6A-C3FB-506C-3F71550BA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9372670"/>
              </p:ext>
            </p:extLst>
          </p:nvPr>
        </p:nvGraphicFramePr>
        <p:xfrm>
          <a:off x="655211" y="1706883"/>
          <a:ext cx="8107680" cy="506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63EB84A-5808-B77F-A6E5-B192FF34C45A}"/>
              </a:ext>
            </a:extLst>
          </p:cNvPr>
          <p:cNvSpPr/>
          <p:nvPr/>
        </p:nvSpPr>
        <p:spPr>
          <a:xfrm>
            <a:off x="6096000" y="2717396"/>
            <a:ext cx="2630150" cy="164210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0D5062-2AC7-5B4C-D506-53B0FCC1841F}"/>
              </a:ext>
            </a:extLst>
          </p:cNvPr>
          <p:cNvCxnSpPr>
            <a:cxnSpLocks/>
          </p:cNvCxnSpPr>
          <p:nvPr/>
        </p:nvCxnSpPr>
        <p:spPr>
          <a:xfrm flipH="1">
            <a:off x="7502481" y="4719102"/>
            <a:ext cx="51564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7FBCA4-8BFA-1750-3567-F262FE88458D}"/>
              </a:ext>
            </a:extLst>
          </p:cNvPr>
          <p:cNvCxnSpPr>
            <a:cxnSpLocks/>
          </p:cNvCxnSpPr>
          <p:nvPr/>
        </p:nvCxnSpPr>
        <p:spPr>
          <a:xfrm flipH="1">
            <a:off x="7411075" y="5765831"/>
            <a:ext cx="503967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C9E241-732D-EAAB-0B49-E97D006A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7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73447-1D21-2C04-1E31-71C5ABD6A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1105E98-F367-1FC0-64C0-F8ADE1B17C34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Which of the following would motivate you to listen MORE to local radio in the mornings 6am-9am?  Select all that apply. (multiple choice)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F275E01B-89EE-7799-BCD4-CDF10A81344E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Brand Attractors for Radio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D6A8A0-CFC2-C448-9EDD-A81A6218806E}"/>
              </a:ext>
            </a:extLst>
          </p:cNvPr>
          <p:cNvSpPr txBox="1"/>
          <p:nvPr/>
        </p:nvSpPr>
        <p:spPr>
          <a:xfrm>
            <a:off x="9471148" y="3017544"/>
            <a:ext cx="25765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Contesting is an even bigger listening driver for Heavy Work Listeners and for those likely to participate in ratings.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0F156B2-2629-06AE-5DED-3D9E38C96B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6245519"/>
              </p:ext>
            </p:extLst>
          </p:nvPr>
        </p:nvGraphicFramePr>
        <p:xfrm>
          <a:off x="406400" y="1706883"/>
          <a:ext cx="9335911" cy="506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622BF16-9485-B046-9CD6-44941DD1D33D}"/>
              </a:ext>
            </a:extLst>
          </p:cNvPr>
          <p:cNvSpPr/>
          <p:nvPr/>
        </p:nvSpPr>
        <p:spPr>
          <a:xfrm>
            <a:off x="5308675" y="2858213"/>
            <a:ext cx="1783483" cy="1642103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525B6A-8F1E-E7C8-CB72-A525348E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3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093329A2-3CD2-0945-2CEA-61ED842C3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542EB10-8398-797D-BA97-53A448098AE8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Which of the following would motivate you to listen MORE to local radio in the mornings 6am-9am?  Select all that apply. (multiple choice)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CF6B71D-BEE9-C186-8A14-7C3CFDC4D2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558045"/>
              </p:ext>
            </p:extLst>
          </p:nvPr>
        </p:nvGraphicFramePr>
        <p:xfrm>
          <a:off x="1036320" y="1644219"/>
          <a:ext cx="9723116" cy="4556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4992">
                  <a:extLst>
                    <a:ext uri="{9D8B030D-6E8A-4147-A177-3AD203B41FA5}">
                      <a16:colId xmlns:a16="http://schemas.microsoft.com/office/drawing/2014/main" val="3130145843"/>
                    </a:ext>
                  </a:extLst>
                </a:gridCol>
                <a:gridCol w="1519531">
                  <a:extLst>
                    <a:ext uri="{9D8B030D-6E8A-4147-A177-3AD203B41FA5}">
                      <a16:colId xmlns:a16="http://schemas.microsoft.com/office/drawing/2014/main" val="3902951785"/>
                    </a:ext>
                  </a:extLst>
                </a:gridCol>
                <a:gridCol w="1680413">
                  <a:extLst>
                    <a:ext uri="{9D8B030D-6E8A-4147-A177-3AD203B41FA5}">
                      <a16:colId xmlns:a16="http://schemas.microsoft.com/office/drawing/2014/main" val="2157822260"/>
                    </a:ext>
                  </a:extLst>
                </a:gridCol>
                <a:gridCol w="1358649">
                  <a:extLst>
                    <a:ext uri="{9D8B030D-6E8A-4147-A177-3AD203B41FA5}">
                      <a16:colId xmlns:a16="http://schemas.microsoft.com/office/drawing/2014/main" val="3568426067"/>
                    </a:ext>
                  </a:extLst>
                </a:gridCol>
                <a:gridCol w="1519531">
                  <a:extLst>
                    <a:ext uri="{9D8B030D-6E8A-4147-A177-3AD203B41FA5}">
                      <a16:colId xmlns:a16="http://schemas.microsoft.com/office/drawing/2014/main" val="338903151"/>
                    </a:ext>
                  </a:extLst>
                </a:gridCol>
              </a:tblGrid>
              <a:tr h="1198741">
                <a:tc>
                  <a:txBody>
                    <a:bodyPr/>
                    <a:lstStyle/>
                    <a:p>
                      <a:pPr algn="ctr"/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LIKELY</a:t>
                      </a:r>
                    </a:p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RATINGS</a:t>
                      </a:r>
                    </a:p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PARTICIPANTS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SPOTIFY </a:t>
                      </a:r>
                    </a:p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USE DSPs MOST WHEN WFH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10036657"/>
                  </a:ext>
                </a:extLst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Nonstop Music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62098885"/>
                  </a:ext>
                </a:extLst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Funny Content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7780065"/>
                  </a:ext>
                </a:extLst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Updates on Local Info &amp; Events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6149405"/>
                  </a:ext>
                </a:extLst>
              </a:tr>
              <a:tr h="88943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personality that is a great companion along with playing a lot of music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50412434"/>
                  </a:ext>
                </a:extLst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Traffic information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96807364"/>
                  </a:ext>
                </a:extLst>
              </a:tr>
              <a:tr h="59540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More from your favorite radio personalities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68838842"/>
                  </a:ext>
                </a:extLst>
              </a:tr>
              <a:tr h="36367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Contests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10483753"/>
                  </a:ext>
                </a:extLst>
              </a:tr>
            </a:tbl>
          </a:graphicData>
        </a:graphic>
      </p:graphicFrame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BED0799F-FC3C-C615-51FE-3C4CB6208BC1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Brand Attractors for Radio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91F465E-8296-FEA4-FC3C-0AC936E07A37}"/>
              </a:ext>
            </a:extLst>
          </p:cNvPr>
          <p:cNvSpPr/>
          <p:nvPr/>
        </p:nvSpPr>
        <p:spPr>
          <a:xfrm>
            <a:off x="6241142" y="3159889"/>
            <a:ext cx="4518293" cy="781142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C986F43-FCCF-194C-F8B2-D9FDB3EE18D0}"/>
              </a:ext>
            </a:extLst>
          </p:cNvPr>
          <p:cNvSpPr/>
          <p:nvPr/>
        </p:nvSpPr>
        <p:spPr>
          <a:xfrm>
            <a:off x="6322739" y="5852150"/>
            <a:ext cx="1427705" cy="363409"/>
          </a:xfrm>
          <a:prstGeom prst="roundRect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6AAED7-B635-F6D2-2387-F5F867A735AF}"/>
              </a:ext>
            </a:extLst>
          </p:cNvPr>
          <p:cNvSpPr/>
          <p:nvPr/>
        </p:nvSpPr>
        <p:spPr>
          <a:xfrm>
            <a:off x="6241142" y="4015874"/>
            <a:ext cx="4518293" cy="1753812"/>
          </a:xfrm>
          <a:prstGeom prst="round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520FE0-A06F-96EA-1CB6-5576DF4EE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1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BCA48-C662-3614-1394-5442BFDB6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E685783-8A1D-E677-0771-82C2A543F14E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connected to you feel to each of the following?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558B4C07-9A86-7C38-A0EA-48D64A0ADE47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lang="en-US" sz="4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Engagement to Radio</a:t>
            </a:r>
            <a:endParaRPr kumimoji="0" lang="en-US" sz="4400" b="1" i="0" u="none" strike="noStrike" kern="1200" cap="none" spc="-5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0AF9E52-9CF1-86B1-2AF9-013DD158E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94218"/>
              </p:ext>
            </p:extLst>
          </p:nvPr>
        </p:nvGraphicFramePr>
        <p:xfrm>
          <a:off x="1192875" y="2005043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8EE63E4-1FB0-F99A-C789-01E1D041F459}"/>
              </a:ext>
            </a:extLst>
          </p:cNvPr>
          <p:cNvSpPr txBox="1"/>
          <p:nvPr/>
        </p:nvSpPr>
        <p:spPr>
          <a:xfrm>
            <a:off x="1877993" y="5967674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Workers still feel more connected to their favorite local radio station than to Spotify. (opportunity!)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0E3309-F5D7-9B47-777F-420D82CC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4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CAE90-7E90-7B5B-3B1A-27FE0967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2C2E55C-9307-0BEA-377C-7F87BE203C28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connected do you feel to each of the following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50263F04-CCA8-D252-0B15-FC752D1DEB7A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Engagement to Radio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2154DABA-F060-3503-FB92-11757F6516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2682370"/>
              </p:ext>
            </p:extLst>
          </p:nvPr>
        </p:nvGraphicFramePr>
        <p:xfrm>
          <a:off x="1192875" y="2005043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EE8AB4E-9206-E76C-5A30-625C5B91E4EB}"/>
              </a:ext>
            </a:extLst>
          </p:cNvPr>
          <p:cNvSpPr txBox="1"/>
          <p:nvPr/>
        </p:nvSpPr>
        <p:spPr>
          <a:xfrm>
            <a:off x="2257062" y="5929523"/>
            <a:ext cx="5714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Even listeners of Spotify feel just as connected to their favorite local radio station as Spotify itself.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6D1A1-D06B-46D3-0638-A7688C46A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BAE7F56-BCEF-4B9D-8BAD-3F3DA1F34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86785C3-1E05-CD89-B1CE-4CC9660F5457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connected to you feel to each of the following?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253E7DF1-6B45-963C-FB4B-0DE695B2B64B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Engagement to Radio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4D6B5A6-8BD9-3F56-D28A-4A23958975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383005"/>
              </p:ext>
            </p:extLst>
          </p:nvPr>
        </p:nvGraphicFramePr>
        <p:xfrm>
          <a:off x="1192875" y="2005043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7B5FE385-9945-24F9-0AD3-8F843B507F38}"/>
              </a:ext>
            </a:extLst>
          </p:cNvPr>
          <p:cNvSpPr/>
          <p:nvPr/>
        </p:nvSpPr>
        <p:spPr>
          <a:xfrm>
            <a:off x="7928658" y="2564152"/>
            <a:ext cx="1481560" cy="1134319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B5D43B-B7FC-F126-FA43-0B56F2998591}"/>
              </a:ext>
            </a:extLst>
          </p:cNvPr>
          <p:cNvSpPr txBox="1"/>
          <p:nvPr/>
        </p:nvSpPr>
        <p:spPr>
          <a:xfrm>
            <a:off x="2195655" y="5999045"/>
            <a:ext cx="609407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Among 25-54 year-old workers, local radio has the advantage.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69C2F9-9171-6385-BD31-064DD385A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8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3CC00-C053-1B23-42B5-E21885B0B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6DF2E4-3F98-59B6-3722-E95D23435B8F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connected to you feel to each of the following?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AFDD4098-27B7-A1F9-441C-53388BB2ADCF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Engagement to Radio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25AA2C7-4DEC-AEEF-05BB-E6D4755FB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1685535"/>
              </p:ext>
            </p:extLst>
          </p:nvPr>
        </p:nvGraphicFramePr>
        <p:xfrm>
          <a:off x="1192875" y="2005043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B622C90-D719-6300-EC1C-55AD4FAC06F4}"/>
              </a:ext>
            </a:extLst>
          </p:cNvPr>
          <p:cNvSpPr/>
          <p:nvPr/>
        </p:nvSpPr>
        <p:spPr>
          <a:xfrm>
            <a:off x="8368084" y="2759764"/>
            <a:ext cx="850057" cy="665161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D8DEBA8-D5E1-4F99-61E3-C57B2526CC74}"/>
              </a:ext>
            </a:extLst>
          </p:cNvPr>
          <p:cNvSpPr/>
          <p:nvPr/>
        </p:nvSpPr>
        <p:spPr>
          <a:xfrm>
            <a:off x="6222075" y="2309532"/>
            <a:ext cx="850057" cy="665161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68B4C2-31C9-34A7-836F-7554C2AE587B}"/>
              </a:ext>
            </a:extLst>
          </p:cNvPr>
          <p:cNvSpPr txBox="1"/>
          <p:nvPr/>
        </p:nvSpPr>
        <p:spPr>
          <a:xfrm>
            <a:off x="2479877" y="5929523"/>
            <a:ext cx="5691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/>
              <a:t>25-54s feel more connected to their favorite station than Spotify, but 18-24s are more connected to Spotify.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55B991-3422-E7F1-643D-D5916431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87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B70D811-3CB7-422B-836B-485B53EF1BCE}"/>
              </a:ext>
            </a:extLst>
          </p:cNvPr>
          <p:cNvSpPr txBox="1">
            <a:spLocks/>
          </p:cNvSpPr>
          <p:nvPr/>
        </p:nvSpPr>
        <p:spPr>
          <a:xfrm>
            <a:off x="793944" y="743682"/>
            <a:ext cx="10685483" cy="4644244"/>
          </a:xfrm>
          <a:prstGeom prst="rect">
            <a:avLst/>
          </a:prstGeom>
          <a:noFill/>
        </p:spPr>
        <p:txBody>
          <a:bodyPr vert="horz" lIns="457200" tIns="457200" rIns="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Listeners perceive that they are listening more – we just need more credit!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Winning the radio game requires wooing Fulltime Workers: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Those who listen</a:t>
            </a:r>
            <a:r>
              <a:rPr kumimoji="0" lang="en-US" sz="22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 most to local radio tend to be FTW.</a:t>
            </a:r>
          </a:p>
          <a:p>
            <a:pPr marL="800100" lvl="1" indent="-342900"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200" b="1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Fulltime Workers who commute are more likely to be heavy users of radio.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Local Radio still has the largest share of usage during the commute, but sizable shares are being stripped away by DSPs, particularly among Women.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b="1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Radio’s support is primarily</a:t>
            </a: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car-based with the work site second.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Radio</a:t>
            </a:r>
            <a:r>
              <a:rPr kumimoji="0" lang="en-US" sz="26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</a:rPr>
              <a:t> is losing badly to DSPs at home and among the WFH crowd.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600" b="1" noProof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Fortunately, the great majority of workers are back to commuting.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635A97B5-7EF0-4182-A6BF-3A1EE7CAB78F}"/>
              </a:ext>
            </a:extLst>
          </p:cNvPr>
          <p:cNvSpPr txBox="1">
            <a:spLocks/>
          </p:cNvSpPr>
          <p:nvPr/>
        </p:nvSpPr>
        <p:spPr>
          <a:xfrm>
            <a:off x="1039177" y="0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Key Findings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C73149-082D-DC10-BCD1-3FD8F7157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47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925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A5D015-96F9-7F2B-DFF4-160C3CF3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110D76D1-3A8C-7D2B-1B80-E76474F8F759}"/>
              </a:ext>
            </a:extLst>
          </p:cNvPr>
          <p:cNvSpPr txBox="1">
            <a:spLocks/>
          </p:cNvSpPr>
          <p:nvPr/>
        </p:nvSpPr>
        <p:spPr>
          <a:xfrm>
            <a:off x="793944" y="743682"/>
            <a:ext cx="10604109" cy="4644244"/>
          </a:xfrm>
          <a:prstGeom prst="rect">
            <a:avLst/>
          </a:prstGeom>
          <a:noFill/>
        </p:spPr>
        <p:txBody>
          <a:bodyPr vert="horz" lIns="457200" tIns="45720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Radio’s support is strong 25-54 and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leads DSPs by 2:1 35-54.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Radio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still has growth opportunities 25-54 by doing a better job leveraging its strength in mornings to boost usage during the rest of the day.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 is still in the game among 18-24s; radio is at cume-parity with DSPs. The problem is a large segment of 18-24s are spending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less time with 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Large numbers of 18-24s appreciate radio’s local focus and engaging hosts, which are strengths that radio’s competitors will find tough to mirror.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18-24s also appreciate that radio is free and also enjoy its ease of use.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en-US" sz="2400" b="1" baseline="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693EABF6-99CC-B7D8-F18C-3C58B7A959D3}"/>
              </a:ext>
            </a:extLst>
          </p:cNvPr>
          <p:cNvSpPr txBox="1">
            <a:spLocks/>
          </p:cNvSpPr>
          <p:nvPr/>
        </p:nvSpPr>
        <p:spPr>
          <a:xfrm>
            <a:off x="1039177" y="0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Key Findings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FBD311-2FAF-6F84-B56E-43CDAC5F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48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58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90373-5960-B6E3-3C94-864069AD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09C0E7F-2C53-C541-8FCC-02455D362C07}"/>
              </a:ext>
            </a:extLst>
          </p:cNvPr>
          <p:cNvSpPr txBox="1">
            <a:spLocks/>
          </p:cNvSpPr>
          <p:nvPr/>
        </p:nvSpPr>
        <p:spPr>
          <a:xfrm>
            <a:off x="793944" y="743682"/>
            <a:ext cx="10604109" cy="4644244"/>
          </a:xfrm>
          <a:prstGeom prst="rect">
            <a:avLst/>
          </a:prstGeom>
          <a:noFill/>
        </p:spPr>
        <p:txBody>
          <a:bodyPr vert="horz" lIns="457200" tIns="457200" rIns="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medium should be promoting the key drivers of its current positive momentum:  Free, quick and easy to use, local, enjoyable hosts.</a:t>
            </a:r>
          </a:p>
          <a:p>
            <a:pPr marL="342900" lvl="0" indent="-342900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most efficient way to grow is in mornings and focusing on the most important drivers: Music, local info and funny content. Funny wins – period.</a:t>
            </a:r>
          </a:p>
          <a:p>
            <a:pPr marL="342900" lvl="0" indent="-342900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Your most immediate focus should be on fulltime workers who drive themselves to work – particularly those who control the radio at work.</a:t>
            </a:r>
          </a:p>
          <a:p>
            <a:pPr marL="342900" lvl="0" indent="-342900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Leverage the high radio use in mornings and the car to the office.</a:t>
            </a:r>
          </a:p>
          <a:p>
            <a:pPr marL="342900" lvl="0" indent="-342900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Look to use contesting in your marketing activities. Contesting drives greater usage.</a:t>
            </a:r>
          </a:p>
          <a:p>
            <a:pPr marL="342900" lvl="0" indent="-342900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Evaluate your community relations plan: How can your brand and hosts make a more visible impact?</a:t>
            </a:r>
            <a:endParaRPr lang="en-US" sz="2600" b="1" baseline="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F0F832D3-B366-28A6-E6EB-53C0DFAF0AF6}"/>
              </a:ext>
            </a:extLst>
          </p:cNvPr>
          <p:cNvSpPr txBox="1">
            <a:spLocks/>
          </p:cNvSpPr>
          <p:nvPr/>
        </p:nvSpPr>
        <p:spPr>
          <a:xfrm>
            <a:off x="1039177" y="0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Discussion Points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99132D-FCFD-36A9-4900-6510988F3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49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835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 Profile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3" y="2108200"/>
            <a:ext cx="6390661" cy="4463191"/>
          </a:xfrm>
        </p:spPr>
        <p:txBody>
          <a:bodyPr vert="horz" lIns="0" tIns="45720" rIns="0" bIns="45720" rtlCol="0">
            <a:noAutofit/>
          </a:bodyPr>
          <a:lstStyle/>
          <a:p>
            <a:pPr marL="674687" indent="-457200"/>
            <a:r>
              <a:rPr lang="en-US" sz="2000" b="1" dirty="0">
                <a:latin typeface="+mj-lt"/>
              </a:rPr>
              <a:t>1,200 U.S. radio listeners who work full or part-time, Men and Women 18-54.</a:t>
            </a:r>
          </a:p>
          <a:p>
            <a:pPr marL="217487" lvl="1" indent="0">
              <a:buNone/>
            </a:pPr>
            <a:endParaRPr lang="en-US" b="1" dirty="0">
              <a:latin typeface="+mj-lt"/>
            </a:endParaRPr>
          </a:p>
          <a:p>
            <a:pPr marL="674687" lvl="1" indent="-457200"/>
            <a:r>
              <a:rPr lang="en-US" b="1" dirty="0">
                <a:latin typeface="+mj-lt"/>
              </a:rPr>
              <a:t>The sample is geographically balanced across the Northeast, South, Midwest and West.</a:t>
            </a:r>
          </a:p>
          <a:p>
            <a:pPr marL="674687" lvl="1" indent="-457200"/>
            <a:endParaRPr lang="en-US" b="1" dirty="0">
              <a:latin typeface="+mj-lt"/>
            </a:endParaRPr>
          </a:p>
          <a:p>
            <a:pPr marL="674687" lvl="1" indent="-457200"/>
            <a:r>
              <a:rPr lang="en-US" b="1" dirty="0">
                <a:latin typeface="+mj-lt"/>
              </a:rPr>
              <a:t>All listen to local radio stations 30+ minutes per weekday for audio </a:t>
            </a:r>
            <a:r>
              <a:rPr lang="en-US" b="1" dirty="0" err="1">
                <a:latin typeface="+mj-lt"/>
              </a:rPr>
              <a:t>entertainm</a:t>
            </a:r>
            <a:endParaRPr lang="en-US" b="1" dirty="0">
              <a:latin typeface="+mj-lt"/>
            </a:endParaRPr>
          </a:p>
          <a:p>
            <a:pPr marL="217487" lvl="1" indent="0">
              <a:buNone/>
            </a:pPr>
            <a:endParaRPr lang="en-US" b="1" dirty="0">
              <a:latin typeface="+mj-lt"/>
            </a:endParaRPr>
          </a:p>
          <a:p>
            <a:pPr marL="674687" lvl="1" indent="-457200"/>
            <a:r>
              <a:rPr lang="en-US" b="1" dirty="0">
                <a:latin typeface="+mj-lt"/>
              </a:rPr>
              <a:t>The survey period is late January - early February, 2024.</a:t>
            </a:r>
          </a:p>
          <a:p>
            <a:pPr marL="674687" lvl="1" indent="-457200"/>
            <a:endParaRPr lang="en-US" b="1" dirty="0">
              <a:latin typeface="+mj-lt"/>
            </a:endParaRPr>
          </a:p>
          <a:p>
            <a:pPr marL="674687" lvl="1" indent="-457200"/>
            <a:r>
              <a:rPr lang="en-US" b="1" dirty="0">
                <a:latin typeface="+mj-lt"/>
              </a:rPr>
              <a:t>There is no weighting of the data.</a:t>
            </a:r>
          </a:p>
        </p:txBody>
      </p:sp>
      <p:pic>
        <p:nvPicPr>
          <p:cNvPr id="11" name="Picture 2" descr="https://cdn2.iconfinder.com/data/icons/people-patterns/100/groups-06-512.png">
            <a:extLst>
              <a:ext uri="{FF2B5EF4-FFF2-40B4-BE49-F238E27FC236}">
                <a16:creationId xmlns:a16="http://schemas.microsoft.com/office/drawing/2014/main" id="{604A8724-C977-4106-880F-BD9EA6A86C6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r="10314"/>
          <a:stretch>
            <a:fillRect/>
          </a:stretch>
        </p:blipFill>
        <p:spPr bwMode="auto">
          <a:xfrm>
            <a:off x="0" y="0"/>
            <a:ext cx="4654550" cy="5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47DF85-CF1D-9B9A-124F-A06B0FB3B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88417" y="6482242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809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0DC09C-9E0C-B829-8791-70B7F5E71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C0B845FD-9F3C-B8D4-6BD3-3272275F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B7C05C93-8858-DB48-13D6-63E8FD2B3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32">
            <a:extLst>
              <a:ext uri="{FF2B5EF4-FFF2-40B4-BE49-F238E27FC236}">
                <a16:creationId xmlns:a16="http://schemas.microsoft.com/office/drawing/2014/main" id="{F586A04C-9054-CFDE-F7C8-89E5049AE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B5A0AEC-D33C-D5A3-CAF2-FAA86DB88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" y="555696"/>
            <a:ext cx="5665232" cy="18802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In Our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Next Webinar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April 23 – 2pm EST</a:t>
            </a:r>
          </a:p>
        </p:txBody>
      </p: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id="{333CAD61-F8FF-ED88-5916-702E9C3B9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E7373DE-F57D-8923-884B-678D07E3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75" y="2896608"/>
            <a:ext cx="6076070" cy="2873361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Workday</a:t>
            </a: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Headphone / Earbud Usage</a:t>
            </a: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Bring Workers Back to Radio More Often</a:t>
            </a:r>
          </a:p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Apps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22F44C-7CF8-E661-2029-CBD13E71A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092" y="0"/>
            <a:ext cx="109728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4EA248-DE73-2327-1FB9-DBADE88CB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pPr/>
              <a:t>50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444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E03545-9A44-45CC-0A4D-AB6B79160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8">
            <a:extLst>
              <a:ext uri="{FF2B5EF4-FFF2-40B4-BE49-F238E27FC236}">
                <a16:creationId xmlns:a16="http://schemas.microsoft.com/office/drawing/2014/main" id="{EDA3B954-A3CB-2154-28DA-49C68717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30">
            <a:extLst>
              <a:ext uri="{FF2B5EF4-FFF2-40B4-BE49-F238E27FC236}">
                <a16:creationId xmlns:a16="http://schemas.microsoft.com/office/drawing/2014/main" id="{A6034D78-AE5C-B0FE-F415-2BBFC2AD6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32">
            <a:extLst>
              <a:ext uri="{FF2B5EF4-FFF2-40B4-BE49-F238E27FC236}">
                <a16:creationId xmlns:a16="http://schemas.microsoft.com/office/drawing/2014/main" id="{DAEFEFE0-A464-A6E1-F292-7AA3FF850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2801BA3-FBA0-5D77-0CAC-43E1CC39F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76" y="210461"/>
            <a:ext cx="12086766" cy="15836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Want to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Dive Deeper?</a:t>
            </a:r>
          </a:p>
        </p:txBody>
      </p:sp>
      <p:cxnSp>
        <p:nvCxnSpPr>
          <p:cNvPr id="30" name="Straight Connector 34">
            <a:extLst>
              <a:ext uri="{FF2B5EF4-FFF2-40B4-BE49-F238E27FC236}">
                <a16:creationId xmlns:a16="http://schemas.microsoft.com/office/drawing/2014/main" id="{C7C31A4E-50EC-BCDD-9877-9F1B35B67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udience Development | Point-To-Point Marketing">
            <a:extLst>
              <a:ext uri="{FF2B5EF4-FFF2-40B4-BE49-F238E27FC236}">
                <a16:creationId xmlns:a16="http://schemas.microsoft.com/office/drawing/2014/main" id="{5C180C82-97B6-DC70-5D52-FE2AA9A2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52" y="4272975"/>
            <a:ext cx="35052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Bob Kaake\AppData\Local\Microsoft\Windows\Temporary Internet Files\Content.Outlook\DMTLGE6D\SSRLogo_Mar16_F_rgb_300.png">
            <a:extLst>
              <a:ext uri="{FF2B5EF4-FFF2-40B4-BE49-F238E27FC236}">
                <a16:creationId xmlns:a16="http://schemas.microsoft.com/office/drawing/2014/main" id="{FBBC96B5-A76D-02A3-1A48-CF9CDFCCB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57" y="4498218"/>
            <a:ext cx="4926855" cy="84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9A14C4EC-37D9-37CE-5697-684ECBA44EB9}"/>
              </a:ext>
            </a:extLst>
          </p:cNvPr>
          <p:cNvSpPr txBox="1">
            <a:spLocks/>
          </p:cNvSpPr>
          <p:nvPr/>
        </p:nvSpPr>
        <p:spPr>
          <a:xfrm>
            <a:off x="55459" y="1413865"/>
            <a:ext cx="3573751" cy="15836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2A0E8737-5152-7C1E-9746-F42F9CED1AE1}"/>
              </a:ext>
            </a:extLst>
          </p:cNvPr>
          <p:cNvSpPr txBox="1">
            <a:spLocks/>
          </p:cNvSpPr>
          <p:nvPr/>
        </p:nvSpPr>
        <p:spPr>
          <a:xfrm>
            <a:off x="-5685" y="5746147"/>
            <a:ext cx="5402875" cy="70370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3600" b="1" dirty="0"/>
              <a:t>PTPMarketing.com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6FB09A8-779F-89A8-34EA-CA8502E7DBEC}"/>
              </a:ext>
            </a:extLst>
          </p:cNvPr>
          <p:cNvSpPr txBox="1">
            <a:spLocks/>
          </p:cNvSpPr>
          <p:nvPr/>
        </p:nvSpPr>
        <p:spPr>
          <a:xfrm>
            <a:off x="5651906" y="5697094"/>
            <a:ext cx="6090316" cy="703706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en-US" sz="3600" b="1" dirty="0"/>
              <a:t>StrategicSolutionsResearch.com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BFBF4E5D-4ADA-3C78-3702-F5AF402B4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5" y="2375594"/>
            <a:ext cx="12086766" cy="703706"/>
          </a:xfrm>
        </p:spPr>
        <p:txBody>
          <a:bodyPr vert="horz" lIns="0" tIns="45720" rIns="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US" sz="4400" b="1" dirty="0"/>
              <a:t>WhatWorkersWantStudy.com</a:t>
            </a:r>
          </a:p>
        </p:txBody>
      </p:sp>
    </p:spTree>
    <p:extLst>
      <p:ext uri="{BB962C8B-B14F-4D97-AF65-F5344CB8AC3E}">
        <p14:creationId xmlns:p14="http://schemas.microsoft.com/office/powerpoint/2010/main" val="250340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EB70D811-3CB7-422B-836B-485B53EF1BCE}"/>
              </a:ext>
            </a:extLst>
          </p:cNvPr>
          <p:cNvSpPr txBox="1">
            <a:spLocks/>
          </p:cNvSpPr>
          <p:nvPr/>
        </p:nvSpPr>
        <p:spPr>
          <a:xfrm>
            <a:off x="787791" y="743682"/>
            <a:ext cx="10365031" cy="4644244"/>
          </a:xfrm>
          <a:prstGeom prst="rect">
            <a:avLst/>
          </a:prstGeom>
          <a:noFill/>
        </p:spPr>
        <p:txBody>
          <a:bodyPr vert="horz" lIns="457200" tIns="457200" rIns="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As listening continues to shift as post-pandemic, we want to provide a clear picture of where usage patterns are today and the opportunities for radio.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There are reasons for optimism! Radio is enjoying an advantage over DSPs (Spotify, </a:t>
            </a:r>
            <a:r>
              <a:rPr lang="en-US" sz="24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etc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) in a number of areas.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Listeners perceive themselves listening more to radio than pre-COVID.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Listeners appreciate many of the unique advantages local radio offers.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Radio listening is rebounding post-COVID due to a return to higher auto use, but there are also product strengths that radio needs to leverage on top of situational use.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635A97B5-7EF0-4182-A6BF-3A1EE7CAB78F}"/>
              </a:ext>
            </a:extLst>
          </p:cNvPr>
          <p:cNvSpPr txBox="1">
            <a:spLocks/>
          </p:cNvSpPr>
          <p:nvPr/>
        </p:nvSpPr>
        <p:spPr>
          <a:xfrm>
            <a:off x="1039177" y="0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Preview of Headlines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9F0688-6116-EFAF-C7B8-A7C0284FA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9917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A1B9B-6364-0126-1385-8A87A48E1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8AF1350D-8DA6-B007-577D-FA72294CC504}"/>
              </a:ext>
            </a:extLst>
          </p:cNvPr>
          <p:cNvSpPr txBox="1">
            <a:spLocks/>
          </p:cNvSpPr>
          <p:nvPr/>
        </p:nvSpPr>
        <p:spPr>
          <a:xfrm>
            <a:off x="793944" y="743682"/>
            <a:ext cx="10604109" cy="4889474"/>
          </a:xfrm>
          <a:prstGeom prst="rect">
            <a:avLst/>
          </a:prstGeom>
          <a:noFill/>
        </p:spPr>
        <p:txBody>
          <a:bodyPr vert="horz" lIns="457200" tIns="457200" rIns="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Clr>
                <a:srgbClr val="1CADE4"/>
              </a:buClr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Focus is more important than ever to maximize marketing budgets.</a:t>
            </a:r>
            <a:endParaRPr lang="en-US" sz="2400" b="1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We identify a key segment of listeners who give the most support to radio – fulltime workers and commuters - winning and losing comes down to this portion of the audience.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Fulltime workers who commute listen more to radio,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but once listeners get to their place of work, local radio is challenged.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We’ll identify the people inside workplaces that radio needs to reach.</a:t>
            </a:r>
            <a:endParaRPr kumimoji="0" lang="en-US" sz="2400" b="1" i="0" u="none" strike="noStrike" kern="1200" cap="none" spc="0" normalizeH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n-US" sz="2400" b="1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Contest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 participants also listen more to local radio. Contests still work!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provide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discussion points on how you need to focus your product and marketing today.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7BA8058F-7075-9FF3-7AC2-771C5BEF74D1}"/>
              </a:ext>
            </a:extLst>
          </p:cNvPr>
          <p:cNvSpPr txBox="1">
            <a:spLocks/>
          </p:cNvSpPr>
          <p:nvPr/>
        </p:nvSpPr>
        <p:spPr>
          <a:xfrm>
            <a:off x="1039177" y="0"/>
            <a:ext cx="10113645" cy="7436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rPr>
              <a:t>Preview of Headlines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A6F40B-9352-E7B6-A3FC-C90899CF1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508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AA2BA-9920-3144-DDF1-C0176FEE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BA5106-4AE2-809F-184F-D6B4C84FF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943" y="662021"/>
            <a:ext cx="3573751" cy="18802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Momentum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1A6C6AC5-9F8B-D4F5-41D3-D304FB9B3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9011" y="2915110"/>
            <a:ext cx="4292989" cy="2169766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Listening More/Less compared to Pre-COVID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FFADE4B-296D-1AA6-9A45-0F5EB3741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58"/>
          <a:stretch/>
        </p:blipFill>
        <p:spPr>
          <a:xfrm>
            <a:off x="-2838162" y="0"/>
            <a:ext cx="10295131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A5FF3A-8B7B-2515-7454-8D4BA779F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228167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pPr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0176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0BFAF-A41E-1D98-4FF1-26FEB4CAF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DA5409-4D8E-0B74-6048-B5CE04F0E073}"/>
              </a:ext>
            </a:extLst>
          </p:cNvPr>
          <p:cNvSpPr/>
          <p:nvPr/>
        </p:nvSpPr>
        <p:spPr>
          <a:xfrm>
            <a:off x="1036320" y="1092169"/>
            <a:ext cx="9723118" cy="552048"/>
          </a:xfrm>
          <a:prstGeom prst="rect">
            <a:avLst/>
          </a:prstGeom>
          <a:solidFill>
            <a:srgbClr val="0476BF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Think about how much you listen to local radio today compared to before COVID.  Would you say you are listening to local radio...</a:t>
            </a:r>
          </a:p>
        </p:txBody>
      </p:sp>
      <p:sp>
        <p:nvSpPr>
          <p:cNvPr id="4" name="Google Shape;907;p27">
            <a:extLst>
              <a:ext uri="{FF2B5EF4-FFF2-40B4-BE49-F238E27FC236}">
                <a16:creationId xmlns:a16="http://schemas.microsoft.com/office/drawing/2014/main" id="{15AB2F33-5D3B-EE5D-75A3-A79793D9E5A5}"/>
              </a:ext>
            </a:extLst>
          </p:cNvPr>
          <p:cNvSpPr txBox="1">
            <a:spLocks/>
          </p:cNvSpPr>
          <p:nvPr/>
        </p:nvSpPr>
        <p:spPr>
          <a:xfrm>
            <a:off x="909094" y="343702"/>
            <a:ext cx="10058400" cy="68580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tabLst/>
              <a:defRPr/>
            </a:pPr>
            <a:r>
              <a:rPr kumimoji="0" lang="en-US" sz="4400" b="1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Momentum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466B8D20-B936-7DF8-1309-8B6BD320AC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237380"/>
              </p:ext>
            </p:extLst>
          </p:nvPr>
        </p:nvGraphicFramePr>
        <p:xfrm>
          <a:off x="1181301" y="1812765"/>
          <a:ext cx="10058400" cy="4040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43AF7FC-C5E9-F5AC-6695-01746B7F1220}"/>
              </a:ext>
            </a:extLst>
          </p:cNvPr>
          <p:cNvSpPr txBox="1"/>
          <p:nvPr/>
        </p:nvSpPr>
        <p:spPr>
          <a:xfrm>
            <a:off x="1329069" y="5929523"/>
            <a:ext cx="7006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Listeners perceive themselves listening MORE to local radio today compared to pre-COVID by 2:1!  (even among 18-24)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We’ll talk about why we’re not seeing this translate to ratings in Webinar 2.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B8C9B-C72B-F359-8035-42B0105E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90005" y="6492875"/>
            <a:ext cx="7800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lnDef>
      <a:spPr bwMode="auto"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Theme 47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476BF"/>
    </a:accent1>
    <a:accent2>
      <a:srgbClr val="0E5A8B"/>
    </a:accent2>
    <a:accent3>
      <a:srgbClr val="32ACFA"/>
    </a:accent3>
    <a:accent4>
      <a:srgbClr val="A1A1A1"/>
    </a:accent4>
    <a:accent5>
      <a:srgbClr val="0588DB"/>
    </a:accent5>
    <a:accent6>
      <a:srgbClr val="525252"/>
    </a:accent6>
    <a:hlink>
      <a:srgbClr val="0066CC"/>
    </a:hlink>
    <a:folHlink>
      <a:srgbClr val="45C9C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heme 47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476BF"/>
    </a:accent1>
    <a:accent2>
      <a:srgbClr val="0E5A8B"/>
    </a:accent2>
    <a:accent3>
      <a:srgbClr val="32ACFA"/>
    </a:accent3>
    <a:accent4>
      <a:srgbClr val="A1A1A1"/>
    </a:accent4>
    <a:accent5>
      <a:srgbClr val="0588DB"/>
    </a:accent5>
    <a:accent6>
      <a:srgbClr val="525252"/>
    </a:accent6>
    <a:hlink>
      <a:srgbClr val="0066CC"/>
    </a:hlink>
    <a:folHlink>
      <a:srgbClr val="45C9C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heme 47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0476BF"/>
    </a:accent1>
    <a:accent2>
      <a:srgbClr val="0E5A8B"/>
    </a:accent2>
    <a:accent3>
      <a:srgbClr val="32ACFA"/>
    </a:accent3>
    <a:accent4>
      <a:srgbClr val="A1A1A1"/>
    </a:accent4>
    <a:accent5>
      <a:srgbClr val="0588DB"/>
    </a:accent5>
    <a:accent6>
      <a:srgbClr val="525252"/>
    </a:accent6>
    <a:hlink>
      <a:srgbClr val="0066CC"/>
    </a:hlink>
    <a:folHlink>
      <a:srgbClr val="45C9C9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3354</Words>
  <Application>Microsoft Office PowerPoint</Application>
  <PresentationFormat>Widescreen</PresentationFormat>
  <Paragraphs>529</Paragraphs>
  <Slides>51</Slides>
  <Notes>48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RetrospectVTI</vt:lpstr>
      <vt:lpstr>Office Theme</vt:lpstr>
      <vt:lpstr>1_RetrospectVTI</vt:lpstr>
      <vt:lpstr>Part 1</vt:lpstr>
      <vt:lpstr>Part 1</vt:lpstr>
      <vt:lpstr>FYI</vt:lpstr>
      <vt:lpstr>Why  We’re  Doing This</vt:lpstr>
      <vt:lpstr>Sample Profile</vt:lpstr>
      <vt:lpstr>PowerPoint Presentation</vt:lpstr>
      <vt:lpstr>PowerPoint Presentation</vt:lpstr>
      <vt:lpstr>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Audio Entertainment Consumption</vt:lpstr>
      <vt:lpstr>Audio Entertainment – Weekly Consumption</vt:lpstr>
      <vt:lpstr>Audio Entertainment – Weekly Consumption</vt:lpstr>
      <vt:lpstr>Audio Entertainment – Weekly Consumption</vt:lpstr>
      <vt:lpstr>Who Listens to Radio Most?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Workers Listen to by Location &amp; Daypart</vt:lpstr>
      <vt:lpstr>PowerPoint Presentation</vt:lpstr>
      <vt:lpstr>Audio Listened To Most: By Location</vt:lpstr>
      <vt:lpstr>PowerPoint Presentation</vt:lpstr>
      <vt:lpstr>Profile of  The Commute</vt:lpstr>
      <vt:lpstr>Worker Profile</vt:lpstr>
      <vt:lpstr>Worker Profile</vt:lpstr>
      <vt:lpstr>Worker Profile</vt:lpstr>
      <vt:lpstr>Worker Profile</vt:lpstr>
      <vt:lpstr>Audio Consumed Most While Commuting</vt:lpstr>
      <vt:lpstr>PowerPoint Presentation</vt:lpstr>
      <vt:lpstr>PowerPoint Presentation</vt:lpstr>
      <vt:lpstr>PowerPoint Presentation</vt:lpstr>
      <vt:lpstr>Brand  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Our Next Webinar April 23 – 2pm EST</vt:lpstr>
      <vt:lpstr>Want to  Dive Deeper?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Workers Want? Part 1</dc:title>
  <dc:creator>Jane Ryan</dc:creator>
  <cp:lastModifiedBy>Hal Rood</cp:lastModifiedBy>
  <cp:revision>66</cp:revision>
  <dcterms:created xsi:type="dcterms:W3CDTF">2024-02-14T21:09:55Z</dcterms:created>
  <dcterms:modified xsi:type="dcterms:W3CDTF">2024-04-11T20:01:43Z</dcterms:modified>
</cp:coreProperties>
</file>